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40"/>
  </p:notesMasterIdLst>
  <p:sldIdLst>
    <p:sldId id="256" r:id="rId5"/>
    <p:sldId id="267" r:id="rId6"/>
    <p:sldId id="286" r:id="rId7"/>
    <p:sldId id="287" r:id="rId8"/>
    <p:sldId id="297" r:id="rId9"/>
    <p:sldId id="309" r:id="rId10"/>
    <p:sldId id="316" r:id="rId11"/>
    <p:sldId id="313" r:id="rId12"/>
    <p:sldId id="310" r:id="rId13"/>
    <p:sldId id="268" r:id="rId14"/>
    <p:sldId id="270" r:id="rId15"/>
    <p:sldId id="288" r:id="rId16"/>
    <p:sldId id="289" r:id="rId17"/>
    <p:sldId id="318" r:id="rId18"/>
    <p:sldId id="290" r:id="rId19"/>
    <p:sldId id="269" r:id="rId20"/>
    <p:sldId id="266" r:id="rId21"/>
    <p:sldId id="312" r:id="rId22"/>
    <p:sldId id="271" r:id="rId23"/>
    <p:sldId id="272" r:id="rId24"/>
    <p:sldId id="273" r:id="rId25"/>
    <p:sldId id="298" r:id="rId26"/>
    <p:sldId id="315" r:id="rId27"/>
    <p:sldId id="259" r:id="rId28"/>
    <p:sldId id="292" r:id="rId29"/>
    <p:sldId id="294" r:id="rId30"/>
    <p:sldId id="280" r:id="rId31"/>
    <p:sldId id="293" r:id="rId32"/>
    <p:sldId id="299" r:id="rId33"/>
    <p:sldId id="307" r:id="rId34"/>
    <p:sldId id="296" r:id="rId35"/>
    <p:sldId id="314" r:id="rId36"/>
    <p:sldId id="263" r:id="rId37"/>
    <p:sldId id="283" r:id="rId38"/>
    <p:sldId id="291" r:id="rId39"/>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1521878-0BF0-4ED9-8DDE-48B35A16467E}" v="453" dt="2019-04-22T16:58:08.72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008" autoAdjust="0"/>
    <p:restoredTop sz="94660"/>
  </p:normalViewPr>
  <p:slideViewPr>
    <p:cSldViewPr snapToGrid="0">
      <p:cViewPr varScale="1">
        <p:scale>
          <a:sx n="79" d="100"/>
          <a:sy n="79" d="100"/>
        </p:scale>
        <p:origin x="120" y="594"/>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notesMaster" Target="notesMasters/notesMaster1.xml"/><Relationship Id="rId45"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20" Type="http://schemas.openxmlformats.org/officeDocument/2006/relationships/slide" Target="slides/slide16.xml"/><Relationship Id="rId41"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3038475" cy="466725"/>
          </a:xfrm>
          <a:prstGeom prst="rect">
            <a:avLst/>
          </a:prstGeom>
        </p:spPr>
        <p:txBody>
          <a:bodyPr vert="horz" lIns="91438" tIns="45719" rIns="91438" bIns="45719" rtlCol="0"/>
          <a:lstStyle>
            <a:lvl1pPr algn="l">
              <a:defRPr sz="1200"/>
            </a:lvl1pPr>
          </a:lstStyle>
          <a:p>
            <a:endParaRPr lang="en-US" dirty="0"/>
          </a:p>
        </p:txBody>
      </p:sp>
      <p:sp>
        <p:nvSpPr>
          <p:cNvPr id="3" name="Date Placeholder 2"/>
          <p:cNvSpPr>
            <a:spLocks noGrp="1"/>
          </p:cNvSpPr>
          <p:nvPr>
            <p:ph type="dt" idx="1"/>
          </p:nvPr>
        </p:nvSpPr>
        <p:spPr>
          <a:xfrm>
            <a:off x="3970338" y="0"/>
            <a:ext cx="3038475" cy="466725"/>
          </a:xfrm>
          <a:prstGeom prst="rect">
            <a:avLst/>
          </a:prstGeom>
        </p:spPr>
        <p:txBody>
          <a:bodyPr vert="horz" lIns="91438" tIns="45719" rIns="91438" bIns="45719" rtlCol="0"/>
          <a:lstStyle>
            <a:lvl1pPr algn="r">
              <a:defRPr sz="1200"/>
            </a:lvl1pPr>
          </a:lstStyle>
          <a:p>
            <a:fld id="{2ABE780B-29FA-469B-BAE1-B0217CEE6C76}" type="datetimeFigureOut">
              <a:rPr lang="en-US" smtClean="0"/>
              <a:t>12/20/2019</a:t>
            </a:fld>
            <a:endParaRPr lang="en-US" dirty="0"/>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1438" tIns="45719" rIns="91438" bIns="45719" rtlCol="0" anchor="ctr"/>
          <a:lstStyle/>
          <a:p>
            <a:endParaRPr lang="en-US" dirty="0"/>
          </a:p>
        </p:txBody>
      </p:sp>
      <p:sp>
        <p:nvSpPr>
          <p:cNvPr id="5" name="Notes Placeholder 4"/>
          <p:cNvSpPr>
            <a:spLocks noGrp="1"/>
          </p:cNvSpPr>
          <p:nvPr>
            <p:ph type="body" sz="quarter" idx="3"/>
          </p:nvPr>
        </p:nvSpPr>
        <p:spPr>
          <a:xfrm>
            <a:off x="701675" y="4473575"/>
            <a:ext cx="5607050" cy="3660775"/>
          </a:xfrm>
          <a:prstGeom prst="rect">
            <a:avLst/>
          </a:prstGeom>
        </p:spPr>
        <p:txBody>
          <a:bodyPr vert="horz" lIns="91438" tIns="45719" rIns="91438" bIns="4571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1" y="8829676"/>
            <a:ext cx="3038475" cy="466725"/>
          </a:xfrm>
          <a:prstGeom prst="rect">
            <a:avLst/>
          </a:prstGeom>
        </p:spPr>
        <p:txBody>
          <a:bodyPr vert="horz" lIns="91438" tIns="45719" rIns="91438" bIns="45719"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0338" y="8829676"/>
            <a:ext cx="3038475" cy="466725"/>
          </a:xfrm>
          <a:prstGeom prst="rect">
            <a:avLst/>
          </a:prstGeom>
        </p:spPr>
        <p:txBody>
          <a:bodyPr vert="horz" lIns="91438" tIns="45719" rIns="91438" bIns="45719" rtlCol="0" anchor="b"/>
          <a:lstStyle>
            <a:lvl1pPr algn="r">
              <a:defRPr sz="1200"/>
            </a:lvl1pPr>
          </a:lstStyle>
          <a:p>
            <a:fld id="{E8F30D96-E11D-4B12-9E79-5D42EEEE9490}" type="slidenum">
              <a:rPr lang="en-US" smtClean="0"/>
              <a:t>‹#›</a:t>
            </a:fld>
            <a:endParaRPr lang="en-US" dirty="0"/>
          </a:p>
        </p:txBody>
      </p:sp>
    </p:spTree>
    <p:extLst>
      <p:ext uri="{BB962C8B-B14F-4D97-AF65-F5344CB8AC3E}">
        <p14:creationId xmlns:p14="http://schemas.microsoft.com/office/powerpoint/2010/main" val="33924977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F30D96-E11D-4B12-9E79-5D42EEEE9490}" type="slidenum">
              <a:rPr lang="en-US" smtClean="0"/>
              <a:t>1</a:t>
            </a:fld>
            <a:endParaRPr lang="en-US" dirty="0"/>
          </a:p>
        </p:txBody>
      </p:sp>
    </p:spTree>
    <p:extLst>
      <p:ext uri="{BB962C8B-B14F-4D97-AF65-F5344CB8AC3E}">
        <p14:creationId xmlns:p14="http://schemas.microsoft.com/office/powerpoint/2010/main" val="40594097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F30D96-E11D-4B12-9E79-5D42EEEE9490}" type="slidenum">
              <a:rPr lang="en-US" smtClean="0"/>
              <a:t>6</a:t>
            </a:fld>
            <a:endParaRPr lang="en-US" dirty="0"/>
          </a:p>
        </p:txBody>
      </p:sp>
    </p:spTree>
    <p:extLst>
      <p:ext uri="{BB962C8B-B14F-4D97-AF65-F5344CB8AC3E}">
        <p14:creationId xmlns:p14="http://schemas.microsoft.com/office/powerpoint/2010/main" val="23758444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F30D96-E11D-4B12-9E79-5D42EEEE9490}" type="slidenum">
              <a:rPr lang="en-US" smtClean="0"/>
              <a:t>28</a:t>
            </a:fld>
            <a:endParaRPr lang="en-US" dirty="0"/>
          </a:p>
        </p:txBody>
      </p:sp>
    </p:spTree>
    <p:extLst>
      <p:ext uri="{BB962C8B-B14F-4D97-AF65-F5344CB8AC3E}">
        <p14:creationId xmlns:p14="http://schemas.microsoft.com/office/powerpoint/2010/main" val="30519321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F30D96-E11D-4B12-9E79-5D42EEEE9490}" type="slidenum">
              <a:rPr lang="en-US" smtClean="0"/>
              <a:t>29</a:t>
            </a:fld>
            <a:endParaRPr lang="en-US" dirty="0"/>
          </a:p>
        </p:txBody>
      </p:sp>
    </p:spTree>
    <p:extLst>
      <p:ext uri="{BB962C8B-B14F-4D97-AF65-F5344CB8AC3E}">
        <p14:creationId xmlns:p14="http://schemas.microsoft.com/office/powerpoint/2010/main" val="373679985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F30D96-E11D-4B12-9E79-5D42EEEE9490}" type="slidenum">
              <a:rPr lang="en-US" smtClean="0"/>
              <a:t>35</a:t>
            </a:fld>
            <a:endParaRPr lang="en-US" dirty="0"/>
          </a:p>
        </p:txBody>
      </p:sp>
    </p:spTree>
    <p:extLst>
      <p:ext uri="{BB962C8B-B14F-4D97-AF65-F5344CB8AC3E}">
        <p14:creationId xmlns:p14="http://schemas.microsoft.com/office/powerpoint/2010/main" val="36219255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EADD789-F394-4026-AC3E-D73A3FD51C73}" type="datetime1">
              <a:rPr lang="en-US" smtClean="0"/>
              <a:t>12/20/2019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F9E49DC-9F51-4AB8-95F2-513005630985}" type="slidenum">
              <a:rPr lang="en-US" smtClean="0"/>
              <a:t>‹#›</a:t>
            </a:fld>
            <a:endParaRPr lang="en-US" dirty="0"/>
          </a:p>
        </p:txBody>
      </p:sp>
    </p:spTree>
    <p:extLst>
      <p:ext uri="{BB962C8B-B14F-4D97-AF65-F5344CB8AC3E}">
        <p14:creationId xmlns:p14="http://schemas.microsoft.com/office/powerpoint/2010/main" val="39492309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353A592-2360-46BD-BF8C-4F84F3B1098D}" type="datetime1">
              <a:rPr lang="en-US" smtClean="0"/>
              <a:t>12/20/2019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F9E49DC-9F51-4AB8-95F2-513005630985}" type="slidenum">
              <a:rPr lang="en-US" smtClean="0"/>
              <a:t>‹#›</a:t>
            </a:fld>
            <a:endParaRPr lang="en-US" dirty="0"/>
          </a:p>
        </p:txBody>
      </p:sp>
    </p:spTree>
    <p:extLst>
      <p:ext uri="{BB962C8B-B14F-4D97-AF65-F5344CB8AC3E}">
        <p14:creationId xmlns:p14="http://schemas.microsoft.com/office/powerpoint/2010/main" val="34841955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E20B434-7652-47F0-B87E-5720EACBED21}" type="datetime1">
              <a:rPr lang="en-US" smtClean="0"/>
              <a:t>12/20/2019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F9E49DC-9F51-4AB8-95F2-513005630985}" type="slidenum">
              <a:rPr lang="en-US" smtClean="0"/>
              <a:t>‹#›</a:t>
            </a:fld>
            <a:endParaRPr lang="en-US" dirty="0"/>
          </a:p>
        </p:txBody>
      </p:sp>
    </p:spTree>
    <p:extLst>
      <p:ext uri="{BB962C8B-B14F-4D97-AF65-F5344CB8AC3E}">
        <p14:creationId xmlns:p14="http://schemas.microsoft.com/office/powerpoint/2010/main" val="1385356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88F6B8-6FEC-49CB-A079-DB72CE5A150A}" type="datetime1">
              <a:rPr lang="en-US" smtClean="0"/>
              <a:t>12/20/2019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2F9E49DC-9F51-4AB8-95F2-513005630985}" type="slidenum">
              <a:rPr lang="en-US" smtClean="0"/>
              <a:t>‹#›</a:t>
            </a:fld>
            <a:endParaRPr lang="en-US" dirty="0"/>
          </a:p>
        </p:txBody>
      </p:sp>
    </p:spTree>
    <p:extLst>
      <p:ext uri="{BB962C8B-B14F-4D97-AF65-F5344CB8AC3E}">
        <p14:creationId xmlns:p14="http://schemas.microsoft.com/office/powerpoint/2010/main" val="19130862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DE13553-A3FE-4182-B5EE-66F318AC5196}" type="datetime1">
              <a:rPr lang="en-US" smtClean="0"/>
              <a:t>12/20/2019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2F9E49DC-9F51-4AB8-95F2-513005630985}" type="slidenum">
              <a:rPr lang="en-US" smtClean="0"/>
              <a:t>‹#›</a:t>
            </a:fld>
            <a:endParaRPr lang="en-US" dirty="0"/>
          </a:p>
        </p:txBody>
      </p:sp>
    </p:spTree>
    <p:extLst>
      <p:ext uri="{BB962C8B-B14F-4D97-AF65-F5344CB8AC3E}">
        <p14:creationId xmlns:p14="http://schemas.microsoft.com/office/powerpoint/2010/main" val="29165866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5B9BC99-42B2-45A6-8A47-987FBD4615D4}" type="datetime1">
              <a:rPr lang="en-US" smtClean="0"/>
              <a:t>12/20/2019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2F9E49DC-9F51-4AB8-95F2-513005630985}" type="slidenum">
              <a:rPr lang="en-US" smtClean="0"/>
              <a:t>‹#›</a:t>
            </a:fld>
            <a:endParaRPr lang="en-US" dirty="0"/>
          </a:p>
        </p:txBody>
      </p:sp>
    </p:spTree>
    <p:extLst>
      <p:ext uri="{BB962C8B-B14F-4D97-AF65-F5344CB8AC3E}">
        <p14:creationId xmlns:p14="http://schemas.microsoft.com/office/powerpoint/2010/main" val="35505283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65A3393-D13A-43E0-AD8E-EDFB3E336C3A}" type="datetime1">
              <a:rPr lang="en-US" smtClean="0"/>
              <a:t>12/20/2019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2F9E49DC-9F51-4AB8-95F2-513005630985}" type="slidenum">
              <a:rPr lang="en-US" smtClean="0"/>
              <a:t>‹#›</a:t>
            </a:fld>
            <a:endParaRPr lang="en-US" dirty="0"/>
          </a:p>
        </p:txBody>
      </p:sp>
    </p:spTree>
    <p:extLst>
      <p:ext uri="{BB962C8B-B14F-4D97-AF65-F5344CB8AC3E}">
        <p14:creationId xmlns:p14="http://schemas.microsoft.com/office/powerpoint/2010/main" val="12165278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3C3A122-524D-4F4D-A291-A5BE909DD419}" type="datetime1">
              <a:rPr lang="en-US" smtClean="0"/>
              <a:t>12/20/2019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2F9E49DC-9F51-4AB8-95F2-513005630985}" type="slidenum">
              <a:rPr lang="en-US" smtClean="0"/>
              <a:t>‹#›</a:t>
            </a:fld>
            <a:endParaRPr lang="en-US" dirty="0"/>
          </a:p>
        </p:txBody>
      </p:sp>
    </p:spTree>
    <p:extLst>
      <p:ext uri="{BB962C8B-B14F-4D97-AF65-F5344CB8AC3E}">
        <p14:creationId xmlns:p14="http://schemas.microsoft.com/office/powerpoint/2010/main" val="12209970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FA3DDD8-0FA9-4E6A-8A20-48D740389AC4}" type="datetime1">
              <a:rPr lang="en-US" smtClean="0"/>
              <a:t>12/20/2019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2F9E49DC-9F51-4AB8-95F2-513005630985}" type="slidenum">
              <a:rPr lang="en-US" smtClean="0"/>
              <a:t>‹#›</a:t>
            </a:fld>
            <a:endParaRPr lang="en-US" dirty="0"/>
          </a:p>
        </p:txBody>
      </p:sp>
    </p:spTree>
    <p:extLst>
      <p:ext uri="{BB962C8B-B14F-4D97-AF65-F5344CB8AC3E}">
        <p14:creationId xmlns:p14="http://schemas.microsoft.com/office/powerpoint/2010/main" val="3259856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718785E-B037-4A0F-B289-D330D7B90DD6}" type="datetime1">
              <a:rPr lang="en-US" smtClean="0"/>
              <a:t>12/20/2019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F9E49DC-9F51-4AB8-95F2-513005630985}" type="slidenum">
              <a:rPr lang="en-US" smtClean="0"/>
              <a:t>‹#›</a:t>
            </a:fld>
            <a:endParaRPr lang="en-US" dirty="0"/>
          </a:p>
        </p:txBody>
      </p:sp>
    </p:spTree>
    <p:extLst>
      <p:ext uri="{BB962C8B-B14F-4D97-AF65-F5344CB8AC3E}">
        <p14:creationId xmlns:p14="http://schemas.microsoft.com/office/powerpoint/2010/main" val="3805807770"/>
      </p:ext>
    </p:extLst>
  </p:cSld>
  <p:clrMapOvr>
    <a:masterClrMapping/>
  </p:clrMapOvr>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718785E-B037-4A0F-B289-D330D7B90DD6}" type="datetime1">
              <a:rPr lang="en-US" smtClean="0"/>
              <a:t>12/20/2019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F9E49DC-9F51-4AB8-95F2-513005630985}" type="slidenum">
              <a:rPr lang="en-US" smtClean="0"/>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505031740"/>
      </p:ext>
    </p:extLst>
  </p:cSld>
  <p:clrMapOvr>
    <a:masterClrMapping/>
  </p:clrMapOvr>
  <p:hf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718785E-B037-4A0F-B289-D330D7B90DD6}" type="datetime1">
              <a:rPr lang="en-US" smtClean="0"/>
              <a:t>12/20/2019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F9E49DC-9F51-4AB8-95F2-513005630985}" type="slidenum">
              <a:rPr lang="en-US" smtClean="0"/>
              <a:t>‹#›</a:t>
            </a:fld>
            <a:endParaRPr lang="en-US" dirty="0"/>
          </a:p>
        </p:txBody>
      </p:sp>
    </p:spTree>
    <p:extLst>
      <p:ext uri="{BB962C8B-B14F-4D97-AF65-F5344CB8AC3E}">
        <p14:creationId xmlns:p14="http://schemas.microsoft.com/office/powerpoint/2010/main" val="3898765354"/>
      </p:ext>
    </p:extLst>
  </p:cSld>
  <p:clrMapOvr>
    <a:masterClrMapping/>
  </p:clrMapOvr>
  <p:hf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718785E-B037-4A0F-B289-D330D7B90DD6}" type="datetime1">
              <a:rPr lang="en-US" smtClean="0"/>
              <a:t>12/20/2019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F9E49DC-9F51-4AB8-95F2-513005630985}" type="slidenum">
              <a:rPr lang="en-US" smtClean="0"/>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38543501"/>
      </p:ext>
    </p:extLst>
  </p:cSld>
  <p:clrMapOvr>
    <a:masterClrMapping/>
  </p:clrMapOvr>
  <p:hf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718785E-B037-4A0F-B289-D330D7B90DD6}" type="datetime1">
              <a:rPr lang="en-US" smtClean="0"/>
              <a:t>12/20/2019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F9E49DC-9F51-4AB8-95F2-513005630985}" type="slidenum">
              <a:rPr lang="en-US" smtClean="0"/>
              <a:t>‹#›</a:t>
            </a:fld>
            <a:endParaRPr lang="en-US" dirty="0"/>
          </a:p>
        </p:txBody>
      </p:sp>
    </p:spTree>
    <p:extLst>
      <p:ext uri="{BB962C8B-B14F-4D97-AF65-F5344CB8AC3E}">
        <p14:creationId xmlns:p14="http://schemas.microsoft.com/office/powerpoint/2010/main" val="3333802071"/>
      </p:ext>
    </p:extLst>
  </p:cSld>
  <p:clrMapOvr>
    <a:masterClrMapping/>
  </p:clrMapOvr>
  <p:hf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341F916-84C5-490A-9598-F7B556954DC9}" type="datetime1">
              <a:rPr lang="en-US" smtClean="0"/>
              <a:t>12/20/2019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F9E49DC-9F51-4AB8-95F2-513005630985}" type="slidenum">
              <a:rPr lang="en-US" smtClean="0"/>
              <a:t>‹#›</a:t>
            </a:fld>
            <a:endParaRPr lang="en-US" dirty="0"/>
          </a:p>
        </p:txBody>
      </p:sp>
    </p:spTree>
    <p:extLst>
      <p:ext uri="{BB962C8B-B14F-4D97-AF65-F5344CB8AC3E}">
        <p14:creationId xmlns:p14="http://schemas.microsoft.com/office/powerpoint/2010/main" val="47124284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9F5BFBD-CAA6-4780-9941-E6B15D834527}" type="datetime1">
              <a:rPr lang="en-US" smtClean="0"/>
              <a:t>12/20/2019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F9E49DC-9F51-4AB8-95F2-513005630985}" type="slidenum">
              <a:rPr lang="en-US" smtClean="0"/>
              <a:t>‹#›</a:t>
            </a:fld>
            <a:endParaRPr lang="en-US" dirty="0"/>
          </a:p>
        </p:txBody>
      </p:sp>
    </p:spTree>
    <p:extLst>
      <p:ext uri="{BB962C8B-B14F-4D97-AF65-F5344CB8AC3E}">
        <p14:creationId xmlns:p14="http://schemas.microsoft.com/office/powerpoint/2010/main" val="7497121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8718785E-B037-4A0F-B289-D330D7B90DD6}" type="datetime1">
              <a:rPr lang="en-US" smtClean="0"/>
              <a:t>12/20/2019</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2F9E49DC-9F51-4AB8-95F2-513005630985}" type="slidenum">
              <a:rPr lang="en-US" smtClean="0"/>
              <a:t>‹#›</a:t>
            </a:fld>
            <a:endParaRPr lang="en-US" dirty="0"/>
          </a:p>
        </p:txBody>
      </p:sp>
    </p:spTree>
    <p:extLst>
      <p:ext uri="{BB962C8B-B14F-4D97-AF65-F5344CB8AC3E}">
        <p14:creationId xmlns:p14="http://schemas.microsoft.com/office/powerpoint/2010/main" val="1880252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hf hdr="0" ftr="0" dt="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10" Type="http://schemas.openxmlformats.org/officeDocument/2006/relationships/image" Target="../media/image7.png"/><Relationship Id="rId4" Type="http://schemas.openxmlformats.org/officeDocument/2006/relationships/image" Target="../media/image2.PNG"/><Relationship Id="rId9" Type="http://schemas.openxmlformats.org/officeDocument/2006/relationships/hyperlink" Target="http://www.drugfreenothernmichigan.org/"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6.PN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5.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hyperlink" Target="http://www.hhs.gov/hipaa/for-professionals/compliance-enforcement/agreements/catholic-health-care-services/index.html" TargetMode="Externa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hyperlink" Target="http://www.nmre.org/Resources/Non" TargetMode="External"/><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57852" y="362309"/>
            <a:ext cx="10901543" cy="866725"/>
          </a:xfrm>
        </p:spPr>
        <p:txBody>
          <a:bodyPr/>
          <a:lstStyle/>
          <a:p>
            <a:pPr algn="l"/>
            <a:r>
              <a:rPr lang="en-US" b="1" dirty="0">
                <a:solidFill>
                  <a:schemeClr val="accent1">
                    <a:lumMod val="50000"/>
                  </a:schemeClr>
                </a:solidFill>
              </a:rPr>
              <a:t>NMRE~Compliance Training</a:t>
            </a:r>
          </a:p>
        </p:txBody>
      </p:sp>
      <p:sp>
        <p:nvSpPr>
          <p:cNvPr id="4" name="Slide Number Placeholder 3"/>
          <p:cNvSpPr>
            <a:spLocks noGrp="1"/>
          </p:cNvSpPr>
          <p:nvPr>
            <p:ph type="sldNum" sz="quarter" idx="12"/>
          </p:nvPr>
        </p:nvSpPr>
        <p:spPr/>
        <p:txBody>
          <a:bodyPr/>
          <a:lstStyle/>
          <a:p>
            <a:fld id="{2F9E49DC-9F51-4AB8-95F2-513005630985}" type="slidenum">
              <a:rPr lang="en-US" smtClean="0"/>
              <a:t>1</a:t>
            </a:fld>
            <a:endParaRPr lang="en-US" dirty="0"/>
          </a:p>
        </p:txBody>
      </p:sp>
      <p:pic>
        <p:nvPicPr>
          <p:cNvPr id="6" name="Picture 5" descr="cid:image003.png@01D2B2CF.CC687D60">
            <a:extLst>
              <a:ext uri="{FF2B5EF4-FFF2-40B4-BE49-F238E27FC236}">
                <a16:creationId xmlns:a16="http://schemas.microsoft.com/office/drawing/2014/main" id="{06162E31-1D19-46CC-A81E-ED9CAB753D60}"/>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2978871" y="1180334"/>
            <a:ext cx="1714843" cy="1468814"/>
          </a:xfrm>
          <a:prstGeom prst="rect">
            <a:avLst/>
          </a:prstGeom>
          <a:noFill/>
          <a:ln>
            <a:noFill/>
          </a:ln>
        </p:spPr>
      </p:pic>
      <p:pic>
        <p:nvPicPr>
          <p:cNvPr id="5" name="Picture 4">
            <a:extLst>
              <a:ext uri="{FF2B5EF4-FFF2-40B4-BE49-F238E27FC236}">
                <a16:creationId xmlns:a16="http://schemas.microsoft.com/office/drawing/2014/main" id="{D092AF2E-E898-4465-844F-CCE314F70EA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24702" y="2924790"/>
            <a:ext cx="1499367" cy="1279565"/>
          </a:xfrm>
          <a:prstGeom prst="rect">
            <a:avLst/>
          </a:prstGeom>
        </p:spPr>
      </p:pic>
      <p:pic>
        <p:nvPicPr>
          <p:cNvPr id="8" name="Picture 7">
            <a:extLst>
              <a:ext uri="{FF2B5EF4-FFF2-40B4-BE49-F238E27FC236}">
                <a16:creationId xmlns:a16="http://schemas.microsoft.com/office/drawing/2014/main" id="{72F26229-466E-4EED-9DF0-5664BEBC9DA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29620" y="2827857"/>
            <a:ext cx="1532814" cy="1331489"/>
          </a:xfrm>
          <a:prstGeom prst="rect">
            <a:avLst/>
          </a:prstGeom>
        </p:spPr>
      </p:pic>
      <p:pic>
        <p:nvPicPr>
          <p:cNvPr id="10" name="Picture 9">
            <a:extLst>
              <a:ext uri="{FF2B5EF4-FFF2-40B4-BE49-F238E27FC236}">
                <a16:creationId xmlns:a16="http://schemas.microsoft.com/office/drawing/2014/main" id="{FC8C0482-A184-4ADB-A92E-649BBFB10BD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878157" y="4639758"/>
            <a:ext cx="2299955" cy="1665270"/>
          </a:xfrm>
          <a:prstGeom prst="rect">
            <a:avLst/>
          </a:prstGeom>
        </p:spPr>
      </p:pic>
      <p:pic>
        <p:nvPicPr>
          <p:cNvPr id="1026" name="Picture 1" descr="cid:image001.png@01D0A2BB.36563DB0">
            <a:extLst>
              <a:ext uri="{FF2B5EF4-FFF2-40B4-BE49-F238E27FC236}">
                <a16:creationId xmlns:a16="http://schemas.microsoft.com/office/drawing/2014/main" id="{A0380354-FF81-4512-AEF3-6E53A684EE8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390555" y="4724522"/>
            <a:ext cx="1323605" cy="13740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a:extLst>
              <a:ext uri="{FF2B5EF4-FFF2-40B4-BE49-F238E27FC236}">
                <a16:creationId xmlns:a16="http://schemas.microsoft.com/office/drawing/2014/main" id="{18D8AA19-5BAC-4C73-AB27-EB96C4E9DC22}"/>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034418" y="2957845"/>
            <a:ext cx="3562847" cy="866896"/>
          </a:xfrm>
          <a:prstGeom prst="rect">
            <a:avLst/>
          </a:prstGeom>
        </p:spPr>
      </p:pic>
      <p:pic>
        <p:nvPicPr>
          <p:cNvPr id="11" name="Picture 10" descr="http://www.drugfreenorthernmichigan.net/assets/images/img_logo.png">
            <a:hlinkClick r:id="rId9"/>
            <a:extLst>
              <a:ext uri="{FF2B5EF4-FFF2-40B4-BE49-F238E27FC236}">
                <a16:creationId xmlns:a16="http://schemas.microsoft.com/office/drawing/2014/main" id="{53AF4A2D-636F-4383-B997-525D0864B6E3}"/>
              </a:ext>
            </a:extLst>
          </p:cNvPr>
          <p:cNvPicPr/>
          <p:nvPr/>
        </p:nvPicPr>
        <p:blipFill>
          <a:blip r:embed="rId10">
            <a:extLst>
              <a:ext uri="{28A0092B-C50C-407E-A947-70E740481C1C}">
                <a14:useLocalDpi xmlns:a14="http://schemas.microsoft.com/office/drawing/2010/main" val="0"/>
              </a:ext>
            </a:extLst>
          </a:blip>
          <a:srcRect/>
          <a:stretch>
            <a:fillRect/>
          </a:stretch>
        </p:blipFill>
        <p:spPr bwMode="auto">
          <a:xfrm>
            <a:off x="5533671" y="1589057"/>
            <a:ext cx="1310189" cy="700067"/>
          </a:xfrm>
          <a:prstGeom prst="rect">
            <a:avLst/>
          </a:prstGeom>
          <a:noFill/>
          <a:ln>
            <a:noFill/>
          </a:ln>
        </p:spPr>
      </p:pic>
    </p:spTree>
    <p:extLst>
      <p:ext uri="{BB962C8B-B14F-4D97-AF65-F5344CB8AC3E}">
        <p14:creationId xmlns:p14="http://schemas.microsoft.com/office/powerpoint/2010/main" val="41600198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871728"/>
          </a:xfrm>
        </p:spPr>
        <p:txBody>
          <a:bodyPr/>
          <a:lstStyle/>
          <a:p>
            <a:r>
              <a:rPr lang="en-US" dirty="0"/>
              <a:t>COMPLIANCE CONTACT INFORMATION</a:t>
            </a:r>
            <a:endParaRPr lang="en-US" dirty="0">
              <a:solidFill>
                <a:srgbClr val="00B0F0"/>
              </a:solidFill>
            </a:endParaRPr>
          </a:p>
        </p:txBody>
      </p:sp>
      <p:sp>
        <p:nvSpPr>
          <p:cNvPr id="3" name="Content Placeholder 2"/>
          <p:cNvSpPr>
            <a:spLocks noGrp="1"/>
          </p:cNvSpPr>
          <p:nvPr>
            <p:ph idx="1"/>
          </p:nvPr>
        </p:nvSpPr>
        <p:spPr>
          <a:xfrm>
            <a:off x="677334" y="1481329"/>
            <a:ext cx="8596668" cy="2273375"/>
          </a:xfrm>
        </p:spPr>
        <p:txBody>
          <a:bodyPr>
            <a:normAutofit fontScale="92500"/>
          </a:bodyPr>
          <a:lstStyle/>
          <a:p>
            <a:pPr marL="0" indent="0">
              <a:buNone/>
              <a:defRPr/>
            </a:pPr>
            <a:r>
              <a:rPr lang="en-US" sz="3000" dirty="0"/>
              <a:t>NMRE Compliance </a:t>
            </a:r>
            <a:r>
              <a:rPr lang="en-US" sz="3000" dirty="0" smtClean="0"/>
              <a:t>Officer</a:t>
            </a:r>
            <a:endParaRPr lang="en-US" sz="3000" dirty="0"/>
          </a:p>
          <a:p>
            <a:pPr lvl="2">
              <a:defRPr/>
            </a:pPr>
            <a:r>
              <a:rPr lang="en-US" dirty="0"/>
              <a:t>Telephone: (</a:t>
            </a:r>
            <a:r>
              <a:rPr lang="en-US" dirty="0" smtClean="0"/>
              <a:t>231)487-9144 </a:t>
            </a:r>
            <a:endParaRPr lang="en-US" dirty="0"/>
          </a:p>
          <a:p>
            <a:pPr lvl="2">
              <a:defRPr/>
            </a:pPr>
            <a:r>
              <a:rPr lang="en-US" dirty="0"/>
              <a:t>E-mail: Compliancesupport@NMRE.org</a:t>
            </a:r>
          </a:p>
          <a:p>
            <a:pPr lvl="2">
              <a:defRPr/>
            </a:pPr>
            <a:r>
              <a:rPr lang="en-US" dirty="0"/>
              <a:t>Anonymous Mailing: 1999 Walden Dr, Gaylord, MI 49735 Attention: NMRE Compliance/Confidential</a:t>
            </a:r>
          </a:p>
          <a:p>
            <a:pPr lvl="2">
              <a:defRPr/>
            </a:pPr>
            <a:r>
              <a:rPr lang="en-US" dirty="0"/>
              <a:t>Compliance Hotline 1-866-789-5774</a:t>
            </a:r>
          </a:p>
          <a:p>
            <a:pPr lvl="2">
              <a:defRPr/>
            </a:pPr>
            <a:r>
              <a:rPr lang="en-US" dirty="0"/>
              <a:t>Website:  NMRE.org, </a:t>
            </a:r>
            <a:r>
              <a:rPr lang="en-US" dirty="0">
                <a:highlight>
                  <a:srgbClr val="FFFF00"/>
                </a:highlight>
              </a:rPr>
              <a:t>Resources&gt;Compliance&gt;NON Compliance Form</a:t>
            </a:r>
          </a:p>
          <a:p>
            <a:pPr lvl="2">
              <a:defRPr/>
            </a:pPr>
            <a:endParaRPr lang="en-US" dirty="0"/>
          </a:p>
        </p:txBody>
      </p:sp>
      <p:sp>
        <p:nvSpPr>
          <p:cNvPr id="4" name="Slide Number Placeholder 3"/>
          <p:cNvSpPr>
            <a:spLocks noGrp="1"/>
          </p:cNvSpPr>
          <p:nvPr>
            <p:ph type="sldNum" sz="quarter" idx="12"/>
          </p:nvPr>
        </p:nvSpPr>
        <p:spPr/>
        <p:txBody>
          <a:bodyPr/>
          <a:lstStyle/>
          <a:p>
            <a:fld id="{2F9E49DC-9F51-4AB8-95F2-513005630985}" type="slidenum">
              <a:rPr lang="en-US" smtClean="0"/>
              <a:t>2</a:t>
            </a:fld>
            <a:endParaRPr lang="en-US" dirty="0"/>
          </a:p>
        </p:txBody>
      </p:sp>
      <p:cxnSp>
        <p:nvCxnSpPr>
          <p:cNvPr id="6" name="Straight Connector 5"/>
          <p:cNvCxnSpPr/>
          <p:nvPr/>
        </p:nvCxnSpPr>
        <p:spPr>
          <a:xfrm flipV="1">
            <a:off x="749808" y="1362456"/>
            <a:ext cx="8449056" cy="18288"/>
          </a:xfrm>
          <a:prstGeom prst="line">
            <a:avLst/>
          </a:prstGeom>
          <a:ln w="57150"/>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E5177D7C-53F6-450C-9CF3-2E33C0A40DD5}"/>
              </a:ext>
            </a:extLst>
          </p:cNvPr>
          <p:cNvSpPr txBox="1"/>
          <p:nvPr/>
        </p:nvSpPr>
        <p:spPr>
          <a:xfrm>
            <a:off x="602196" y="3997464"/>
            <a:ext cx="8596668" cy="1661993"/>
          </a:xfrm>
          <a:prstGeom prst="rect">
            <a:avLst/>
          </a:prstGeom>
          <a:noFill/>
        </p:spPr>
        <p:txBody>
          <a:bodyPr wrap="square" rtlCol="0">
            <a:spAutoFit/>
          </a:bodyPr>
          <a:lstStyle/>
          <a:p>
            <a:pPr>
              <a:defRPr/>
            </a:pPr>
            <a:r>
              <a:rPr lang="en-US" sz="3000" dirty="0"/>
              <a:t>Provider Compliance OFFICER</a:t>
            </a:r>
            <a:r>
              <a:rPr lang="en-US" sz="3000" dirty="0" smtClean="0"/>
              <a:t>, Jennifer J. Whyte</a:t>
            </a:r>
            <a:endParaRPr lang="en-US" sz="3000" dirty="0"/>
          </a:p>
          <a:p>
            <a:pPr marL="1200150" lvl="2" indent="-285750">
              <a:buFont typeface="Wingdings" panose="05000000000000000000" pitchFamily="2" charset="2"/>
              <a:buChar char="Ø"/>
              <a:defRPr/>
            </a:pPr>
            <a:r>
              <a:rPr lang="en-US" dirty="0"/>
              <a:t>Telephone: </a:t>
            </a:r>
            <a:r>
              <a:rPr lang="en-US" dirty="0" smtClean="0"/>
              <a:t>(989-358-7741)</a:t>
            </a:r>
            <a:endParaRPr lang="en-US" dirty="0"/>
          </a:p>
          <a:p>
            <a:pPr marL="1200150" lvl="2" indent="-285750">
              <a:buFont typeface="Wingdings" panose="05000000000000000000" pitchFamily="2" charset="2"/>
              <a:buChar char="Ø"/>
              <a:defRPr/>
            </a:pPr>
            <a:r>
              <a:rPr lang="en-US" dirty="0"/>
              <a:t>E-mail: </a:t>
            </a:r>
            <a:r>
              <a:rPr lang="en-US" dirty="0" smtClean="0"/>
              <a:t>jwhyte@nemcmh.org</a:t>
            </a:r>
            <a:endParaRPr lang="en-US" dirty="0"/>
          </a:p>
          <a:p>
            <a:pPr marL="1200150" lvl="2" indent="-285750">
              <a:buFont typeface="Wingdings" panose="05000000000000000000" pitchFamily="2" charset="2"/>
              <a:buChar char="Ø"/>
              <a:defRPr/>
            </a:pPr>
            <a:r>
              <a:rPr lang="en-US" dirty="0"/>
              <a:t>Mailing: </a:t>
            </a:r>
            <a:r>
              <a:rPr lang="en-US" dirty="0" smtClean="0"/>
              <a:t>400 Johnson St. Alpena, MI 49707</a:t>
            </a:r>
            <a:endParaRPr lang="en-US" dirty="0"/>
          </a:p>
          <a:p>
            <a:pPr marL="1200150" lvl="2" indent="-285750">
              <a:buFont typeface="Wingdings" panose="05000000000000000000" pitchFamily="2" charset="2"/>
              <a:buChar char="Ø"/>
              <a:defRPr/>
            </a:pPr>
            <a:r>
              <a:rPr lang="en-US" dirty="0" smtClean="0"/>
              <a:t>Compliance Hotline:  989-358-7777</a:t>
            </a:r>
            <a:endParaRPr lang="en-US" sz="3000" dirty="0"/>
          </a:p>
        </p:txBody>
      </p:sp>
    </p:spTree>
    <p:extLst>
      <p:ext uri="{BB962C8B-B14F-4D97-AF65-F5344CB8AC3E}">
        <p14:creationId xmlns:p14="http://schemas.microsoft.com/office/powerpoint/2010/main" val="25331183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2F9E49DC-9F51-4AB8-95F2-513005630985}" type="slidenum">
              <a:rPr lang="en-US" smtClean="0"/>
              <a:t>3</a:t>
            </a:fld>
            <a:endParaRPr lang="en-US" dirty="0"/>
          </a:p>
        </p:txBody>
      </p:sp>
      <p:sp>
        <p:nvSpPr>
          <p:cNvPr id="3" name="Oval 2"/>
          <p:cNvSpPr/>
          <p:nvPr/>
        </p:nvSpPr>
        <p:spPr>
          <a:xfrm>
            <a:off x="502310" y="442958"/>
            <a:ext cx="3821502" cy="157000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a:p>
            <a:pPr algn="ctr"/>
            <a:r>
              <a:rPr lang="en-US" b="1" dirty="0"/>
              <a:t>Center for Medicare and Medicaid Services (CMS)</a:t>
            </a:r>
          </a:p>
        </p:txBody>
      </p:sp>
      <p:sp>
        <p:nvSpPr>
          <p:cNvPr id="4" name="Oval 3"/>
          <p:cNvSpPr/>
          <p:nvPr/>
        </p:nvSpPr>
        <p:spPr>
          <a:xfrm>
            <a:off x="1502973" y="2299207"/>
            <a:ext cx="2290672" cy="94484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r>
              <a:rPr lang="en-US" b="1" dirty="0"/>
              <a:t>MDHHS</a:t>
            </a:r>
          </a:p>
        </p:txBody>
      </p:sp>
      <p:sp>
        <p:nvSpPr>
          <p:cNvPr id="5" name="Oval 4"/>
          <p:cNvSpPr/>
          <p:nvPr/>
        </p:nvSpPr>
        <p:spPr>
          <a:xfrm>
            <a:off x="4261449" y="3077907"/>
            <a:ext cx="1823359" cy="116629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u="sng" dirty="0">
              <a:solidFill>
                <a:srgbClr val="00B0F0"/>
              </a:solidFill>
            </a:endParaRPr>
          </a:p>
          <a:p>
            <a:pPr algn="ctr"/>
            <a:r>
              <a:rPr lang="en-US" b="1" u="sng" dirty="0">
                <a:solidFill>
                  <a:schemeClr val="bg1"/>
                </a:solidFill>
              </a:rPr>
              <a:t>NMRE</a:t>
            </a:r>
          </a:p>
          <a:p>
            <a:pPr algn="ctr"/>
            <a:r>
              <a:rPr lang="en-US" b="1" u="sng" dirty="0">
                <a:solidFill>
                  <a:schemeClr val="bg1"/>
                </a:solidFill>
              </a:rPr>
              <a:t>(PIHP)</a:t>
            </a:r>
          </a:p>
        </p:txBody>
      </p:sp>
      <p:pic>
        <p:nvPicPr>
          <p:cNvPr id="15" name="Picture 14"/>
          <p:cNvPicPr>
            <a:picLocks noChangeAspect="1"/>
          </p:cNvPicPr>
          <p:nvPr/>
        </p:nvPicPr>
        <p:blipFill>
          <a:blip r:embed="rId2"/>
          <a:stretch>
            <a:fillRect/>
          </a:stretch>
        </p:blipFill>
        <p:spPr>
          <a:xfrm>
            <a:off x="6342990" y="3024154"/>
            <a:ext cx="1070952" cy="817096"/>
          </a:xfrm>
          <a:prstGeom prst="rect">
            <a:avLst/>
          </a:prstGeom>
        </p:spPr>
      </p:pic>
      <p:sp>
        <p:nvSpPr>
          <p:cNvPr id="31" name="TextBox 30"/>
          <p:cNvSpPr txBox="1"/>
          <p:nvPr/>
        </p:nvSpPr>
        <p:spPr>
          <a:xfrm>
            <a:off x="6514680" y="3194033"/>
            <a:ext cx="957394" cy="461665"/>
          </a:xfrm>
          <a:prstGeom prst="rect">
            <a:avLst/>
          </a:prstGeom>
          <a:noFill/>
        </p:spPr>
        <p:txBody>
          <a:bodyPr wrap="square" rtlCol="0">
            <a:spAutoFit/>
          </a:bodyPr>
          <a:lstStyle/>
          <a:p>
            <a:r>
              <a:rPr lang="en-US" sz="1200" dirty="0"/>
              <a:t>SUD Providers</a:t>
            </a:r>
          </a:p>
        </p:txBody>
      </p:sp>
      <p:cxnSp>
        <p:nvCxnSpPr>
          <p:cNvPr id="33" name="Straight Arrow Connector 32"/>
          <p:cNvCxnSpPr/>
          <p:nvPr/>
        </p:nvCxnSpPr>
        <p:spPr>
          <a:xfrm>
            <a:off x="2648309" y="1854679"/>
            <a:ext cx="0" cy="353683"/>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35" name="Straight Arrow Connector 34"/>
          <p:cNvCxnSpPr/>
          <p:nvPr/>
        </p:nvCxnSpPr>
        <p:spPr>
          <a:xfrm>
            <a:off x="3666226" y="3088257"/>
            <a:ext cx="595224" cy="396815"/>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37" name="Straight Arrow Connector 36"/>
          <p:cNvCxnSpPr/>
          <p:nvPr/>
        </p:nvCxnSpPr>
        <p:spPr>
          <a:xfrm flipH="1">
            <a:off x="3253145" y="3743865"/>
            <a:ext cx="878909" cy="133331"/>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48" name="Straight Arrow Connector 47"/>
          <p:cNvCxnSpPr>
            <a:cxnSpLocks/>
          </p:cNvCxnSpPr>
          <p:nvPr/>
        </p:nvCxnSpPr>
        <p:spPr>
          <a:xfrm flipH="1">
            <a:off x="4220226" y="4127123"/>
            <a:ext cx="288030" cy="358613"/>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54" name="Straight Arrow Connector 53"/>
          <p:cNvCxnSpPr>
            <a:cxnSpLocks/>
            <a:endCxn id="62" idx="0"/>
          </p:cNvCxnSpPr>
          <p:nvPr/>
        </p:nvCxnSpPr>
        <p:spPr>
          <a:xfrm flipH="1">
            <a:off x="4780952" y="4302848"/>
            <a:ext cx="86460" cy="348411"/>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58" name="Straight Arrow Connector 57"/>
          <p:cNvCxnSpPr>
            <a:cxnSpLocks/>
          </p:cNvCxnSpPr>
          <p:nvPr/>
        </p:nvCxnSpPr>
        <p:spPr>
          <a:xfrm>
            <a:off x="5926347" y="4002657"/>
            <a:ext cx="865535" cy="443531"/>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60" name="Straight Arrow Connector 59"/>
          <p:cNvCxnSpPr>
            <a:cxnSpLocks/>
            <a:endCxn id="15" idx="1"/>
          </p:cNvCxnSpPr>
          <p:nvPr/>
        </p:nvCxnSpPr>
        <p:spPr>
          <a:xfrm flipV="1">
            <a:off x="6105909" y="3432702"/>
            <a:ext cx="237081" cy="14824"/>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61" name="TextBox 60"/>
          <p:cNvSpPr txBox="1"/>
          <p:nvPr/>
        </p:nvSpPr>
        <p:spPr>
          <a:xfrm>
            <a:off x="4082018" y="141456"/>
            <a:ext cx="2387969" cy="769441"/>
          </a:xfrm>
          <a:prstGeom prst="rect">
            <a:avLst/>
          </a:prstGeom>
          <a:noFill/>
        </p:spPr>
        <p:txBody>
          <a:bodyPr wrap="square" rtlCol="0">
            <a:spAutoFit/>
          </a:bodyPr>
          <a:lstStyle/>
          <a:p>
            <a:r>
              <a:rPr lang="en-US" sz="1100" b="1" u="sng" dirty="0"/>
              <a:t>1. FEDERAL</a:t>
            </a:r>
            <a:r>
              <a:rPr lang="en-US" sz="1100" dirty="0"/>
              <a:t>. CMS provides operational direction and policy guidance to the States and to healthcare providers.</a:t>
            </a:r>
          </a:p>
        </p:txBody>
      </p:sp>
      <p:sp>
        <p:nvSpPr>
          <p:cNvPr id="63" name="TextBox 62"/>
          <p:cNvSpPr txBox="1"/>
          <p:nvPr/>
        </p:nvSpPr>
        <p:spPr>
          <a:xfrm>
            <a:off x="502310" y="2387371"/>
            <a:ext cx="1423439" cy="1954381"/>
          </a:xfrm>
          <a:prstGeom prst="rect">
            <a:avLst/>
          </a:prstGeom>
          <a:noFill/>
        </p:spPr>
        <p:txBody>
          <a:bodyPr wrap="square" rtlCol="0">
            <a:spAutoFit/>
          </a:bodyPr>
          <a:lstStyle/>
          <a:p>
            <a:r>
              <a:rPr lang="en-US" sz="1100" b="1" u="sng" dirty="0"/>
              <a:t>2. STATE</a:t>
            </a:r>
            <a:r>
              <a:rPr lang="en-US" sz="1100" dirty="0"/>
              <a:t>. </a:t>
            </a:r>
          </a:p>
          <a:p>
            <a:r>
              <a:rPr lang="en-US" sz="1100" dirty="0"/>
              <a:t>The State of Michigan Department of Health and Human Services (MDHHS) oversees the administration of the Medicaid Program for Michigan. </a:t>
            </a:r>
          </a:p>
        </p:txBody>
      </p:sp>
      <p:sp>
        <p:nvSpPr>
          <p:cNvPr id="64" name="TextBox 63"/>
          <p:cNvSpPr txBox="1"/>
          <p:nvPr/>
        </p:nvSpPr>
        <p:spPr>
          <a:xfrm>
            <a:off x="4510952" y="1830689"/>
            <a:ext cx="2280930" cy="1277273"/>
          </a:xfrm>
          <a:prstGeom prst="rect">
            <a:avLst/>
          </a:prstGeom>
          <a:noFill/>
        </p:spPr>
        <p:txBody>
          <a:bodyPr wrap="square" rtlCol="0">
            <a:spAutoFit/>
          </a:bodyPr>
          <a:lstStyle/>
          <a:p>
            <a:r>
              <a:rPr lang="en-US" sz="1100" b="1" u="sng" dirty="0"/>
              <a:t>3. REGIONAL</a:t>
            </a:r>
            <a:r>
              <a:rPr lang="en-US" sz="1100" dirty="0"/>
              <a:t>. MDHHS contracts with Prepaid Inpatient Health Plans (PIHPS) to manage Behavioral Health benefits (mental health and substance use disorder) in 10 regions across Michigan.  </a:t>
            </a:r>
          </a:p>
        </p:txBody>
      </p:sp>
      <p:sp>
        <p:nvSpPr>
          <p:cNvPr id="65" name="TextBox 64"/>
          <p:cNvSpPr txBox="1"/>
          <p:nvPr/>
        </p:nvSpPr>
        <p:spPr>
          <a:xfrm>
            <a:off x="7538886" y="3275241"/>
            <a:ext cx="2841203" cy="938719"/>
          </a:xfrm>
          <a:prstGeom prst="rect">
            <a:avLst/>
          </a:prstGeom>
          <a:noFill/>
        </p:spPr>
        <p:txBody>
          <a:bodyPr wrap="square" rtlCol="0">
            <a:spAutoFit/>
          </a:bodyPr>
          <a:lstStyle/>
          <a:p>
            <a:r>
              <a:rPr lang="en-US" sz="1100" b="1" u="sng" dirty="0"/>
              <a:t>4. COUNTY</a:t>
            </a:r>
            <a:r>
              <a:rPr lang="en-US" sz="1100" dirty="0"/>
              <a:t>. </a:t>
            </a:r>
            <a:r>
              <a:rPr lang="en-US" sz="1100" dirty="0">
                <a:solidFill>
                  <a:srgbClr val="00B0F0"/>
                </a:solidFill>
              </a:rPr>
              <a:t>NMRE </a:t>
            </a:r>
            <a:r>
              <a:rPr lang="en-US" sz="1100" dirty="0"/>
              <a:t>contracts with SUD Providers, inpatient hospitals and 5 CMHSPs in </a:t>
            </a:r>
            <a:r>
              <a:rPr lang="en-US" sz="1100" dirty="0">
                <a:solidFill>
                  <a:srgbClr val="00B0F0"/>
                </a:solidFill>
              </a:rPr>
              <a:t>21 County region </a:t>
            </a:r>
            <a:r>
              <a:rPr lang="en-US" sz="1100" dirty="0"/>
              <a:t>to provide Mental Health and SUD services to customers. </a:t>
            </a:r>
          </a:p>
        </p:txBody>
      </p:sp>
      <p:sp>
        <p:nvSpPr>
          <p:cNvPr id="66" name="Oval 65"/>
          <p:cNvSpPr/>
          <p:nvPr/>
        </p:nvSpPr>
        <p:spPr>
          <a:xfrm>
            <a:off x="1539518" y="5923728"/>
            <a:ext cx="6879245" cy="83275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Service Providers</a:t>
            </a:r>
          </a:p>
        </p:txBody>
      </p:sp>
      <p:cxnSp>
        <p:nvCxnSpPr>
          <p:cNvPr id="68" name="Straight Arrow Connector 67"/>
          <p:cNvCxnSpPr>
            <a:cxnSpLocks/>
          </p:cNvCxnSpPr>
          <p:nvPr/>
        </p:nvCxnSpPr>
        <p:spPr>
          <a:xfrm>
            <a:off x="2459729" y="4812502"/>
            <a:ext cx="206370" cy="1111226"/>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72" name="Straight Arrow Connector 71"/>
          <p:cNvCxnSpPr/>
          <p:nvPr/>
        </p:nvCxnSpPr>
        <p:spPr>
          <a:xfrm>
            <a:off x="3900489" y="5495695"/>
            <a:ext cx="0" cy="434569"/>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76" name="Straight Arrow Connector 75"/>
          <p:cNvCxnSpPr>
            <a:cxnSpLocks/>
          </p:cNvCxnSpPr>
          <p:nvPr/>
        </p:nvCxnSpPr>
        <p:spPr>
          <a:xfrm>
            <a:off x="4867412" y="5756517"/>
            <a:ext cx="0" cy="132372"/>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80" name="Straight Arrow Connector 79"/>
          <p:cNvCxnSpPr/>
          <p:nvPr/>
        </p:nvCxnSpPr>
        <p:spPr>
          <a:xfrm>
            <a:off x="6308174" y="5564122"/>
            <a:ext cx="0" cy="324767"/>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82" name="Straight Arrow Connector 81"/>
          <p:cNvCxnSpPr>
            <a:cxnSpLocks/>
          </p:cNvCxnSpPr>
          <p:nvPr/>
        </p:nvCxnSpPr>
        <p:spPr>
          <a:xfrm flipH="1">
            <a:off x="7246189" y="5047519"/>
            <a:ext cx="159073" cy="876209"/>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83" name="TextBox 82"/>
          <p:cNvSpPr txBox="1"/>
          <p:nvPr/>
        </p:nvSpPr>
        <p:spPr>
          <a:xfrm>
            <a:off x="7727035" y="5351246"/>
            <a:ext cx="2967486" cy="769441"/>
          </a:xfrm>
          <a:prstGeom prst="rect">
            <a:avLst/>
          </a:prstGeom>
          <a:noFill/>
        </p:spPr>
        <p:txBody>
          <a:bodyPr wrap="square" rtlCol="0">
            <a:spAutoFit/>
          </a:bodyPr>
          <a:lstStyle/>
          <a:p>
            <a:r>
              <a:rPr lang="en-US" sz="1100" b="1" u="sng" dirty="0"/>
              <a:t>5. LOCAL</a:t>
            </a:r>
            <a:r>
              <a:rPr lang="en-US" sz="1100" dirty="0"/>
              <a:t>. Each CMHSP contracts with various service providers to provide mental health services to the customers located in that CMHSP’s county.</a:t>
            </a:r>
          </a:p>
        </p:txBody>
      </p:sp>
      <p:sp>
        <p:nvSpPr>
          <p:cNvPr id="84" name="TextBox 83"/>
          <p:cNvSpPr txBox="1"/>
          <p:nvPr/>
        </p:nvSpPr>
        <p:spPr>
          <a:xfrm>
            <a:off x="7088577" y="286550"/>
            <a:ext cx="4704465" cy="1708160"/>
          </a:xfrm>
          <a:prstGeom prst="rect">
            <a:avLst/>
          </a:prstGeom>
          <a:noFill/>
        </p:spPr>
        <p:txBody>
          <a:bodyPr wrap="square" rtlCol="0">
            <a:spAutoFit/>
          </a:bodyPr>
          <a:lstStyle/>
          <a:p>
            <a:pPr algn="ctr"/>
            <a:r>
              <a:rPr lang="en-US" sz="2400" b="1" dirty="0"/>
              <a:t>Overview of Medicaid Program Administration for Behavioral Health Services</a:t>
            </a:r>
            <a:endParaRPr lang="en-US" sz="1100" b="1" dirty="0"/>
          </a:p>
          <a:p>
            <a:pPr algn="ctr"/>
            <a:r>
              <a:rPr lang="en-US" sz="1100" b="1" dirty="0"/>
              <a:t>The Medicaid Program is funded by both the federal and state governments, and is directly administered by the States with approval and oversight by CMS.</a:t>
            </a:r>
            <a:endParaRPr lang="en-US" sz="2400" b="1" dirty="0"/>
          </a:p>
        </p:txBody>
      </p:sp>
      <p:sp>
        <p:nvSpPr>
          <p:cNvPr id="6" name="TextBox 5">
            <a:extLst>
              <a:ext uri="{FF2B5EF4-FFF2-40B4-BE49-F238E27FC236}">
                <a16:creationId xmlns:a16="http://schemas.microsoft.com/office/drawing/2014/main" id="{F3BD4582-3BC0-439A-8E4E-1104729C7E65}"/>
              </a:ext>
            </a:extLst>
          </p:cNvPr>
          <p:cNvSpPr txBox="1"/>
          <p:nvPr/>
        </p:nvSpPr>
        <p:spPr>
          <a:xfrm>
            <a:off x="1667106" y="493277"/>
            <a:ext cx="1586039" cy="369332"/>
          </a:xfrm>
          <a:prstGeom prst="rect">
            <a:avLst/>
          </a:prstGeom>
          <a:noFill/>
        </p:spPr>
        <p:txBody>
          <a:bodyPr wrap="square" rtlCol="0">
            <a:spAutoFit/>
          </a:bodyPr>
          <a:lstStyle/>
          <a:p>
            <a:r>
              <a:rPr lang="en-US" b="1" u="sng" dirty="0"/>
              <a:t>1. FEDERAL</a:t>
            </a:r>
          </a:p>
        </p:txBody>
      </p:sp>
      <p:sp>
        <p:nvSpPr>
          <p:cNvPr id="7" name="Rectangle 6">
            <a:extLst>
              <a:ext uri="{FF2B5EF4-FFF2-40B4-BE49-F238E27FC236}">
                <a16:creationId xmlns:a16="http://schemas.microsoft.com/office/drawing/2014/main" id="{3BFB8680-3926-45AE-9903-B244C2FF98F1}"/>
              </a:ext>
            </a:extLst>
          </p:cNvPr>
          <p:cNvSpPr/>
          <p:nvPr/>
        </p:nvSpPr>
        <p:spPr>
          <a:xfrm>
            <a:off x="2028292" y="2370514"/>
            <a:ext cx="1107547" cy="369332"/>
          </a:xfrm>
          <a:prstGeom prst="rect">
            <a:avLst/>
          </a:prstGeom>
        </p:spPr>
        <p:txBody>
          <a:bodyPr wrap="none">
            <a:spAutoFit/>
          </a:bodyPr>
          <a:lstStyle/>
          <a:p>
            <a:r>
              <a:rPr lang="en-US" b="1" u="sng" dirty="0"/>
              <a:t>2. STATE</a:t>
            </a:r>
            <a:endParaRPr lang="en-US" dirty="0"/>
          </a:p>
        </p:txBody>
      </p:sp>
      <p:sp>
        <p:nvSpPr>
          <p:cNvPr id="8" name="Rectangle 7">
            <a:extLst>
              <a:ext uri="{FF2B5EF4-FFF2-40B4-BE49-F238E27FC236}">
                <a16:creationId xmlns:a16="http://schemas.microsoft.com/office/drawing/2014/main" id="{DAE21006-C188-4D91-A829-E5F0024AABDB}"/>
              </a:ext>
            </a:extLst>
          </p:cNvPr>
          <p:cNvSpPr/>
          <p:nvPr/>
        </p:nvSpPr>
        <p:spPr>
          <a:xfrm>
            <a:off x="4529561" y="3164549"/>
            <a:ext cx="1388522" cy="369332"/>
          </a:xfrm>
          <a:prstGeom prst="rect">
            <a:avLst/>
          </a:prstGeom>
        </p:spPr>
        <p:txBody>
          <a:bodyPr wrap="none">
            <a:spAutoFit/>
          </a:bodyPr>
          <a:lstStyle/>
          <a:p>
            <a:r>
              <a:rPr lang="en-US" b="1" u="sng" dirty="0"/>
              <a:t>3. Regional</a:t>
            </a:r>
            <a:endParaRPr lang="en-US" dirty="0"/>
          </a:p>
        </p:txBody>
      </p:sp>
      <p:pic>
        <p:nvPicPr>
          <p:cNvPr id="55" name="Picture 54">
            <a:extLst>
              <a:ext uri="{FF2B5EF4-FFF2-40B4-BE49-F238E27FC236}">
                <a16:creationId xmlns:a16="http://schemas.microsoft.com/office/drawing/2014/main" id="{263AD8D8-E9A9-4913-89B2-139C8DE29E0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810959" y="3616216"/>
            <a:ext cx="1219137" cy="1059011"/>
          </a:xfrm>
          <a:prstGeom prst="rect">
            <a:avLst/>
          </a:prstGeom>
        </p:spPr>
      </p:pic>
      <p:pic>
        <p:nvPicPr>
          <p:cNvPr id="59" name="Picture 58">
            <a:extLst>
              <a:ext uri="{FF2B5EF4-FFF2-40B4-BE49-F238E27FC236}">
                <a16:creationId xmlns:a16="http://schemas.microsoft.com/office/drawing/2014/main" id="{2BF4FBE7-825B-45AD-941F-265F5C06FAB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87872" y="4522600"/>
            <a:ext cx="1182329" cy="1009004"/>
          </a:xfrm>
          <a:prstGeom prst="rect">
            <a:avLst/>
          </a:prstGeom>
        </p:spPr>
      </p:pic>
      <p:pic>
        <p:nvPicPr>
          <p:cNvPr id="62" name="Picture 1" descr="cid:image001.png@01D0A2BB.36563DB0">
            <a:extLst>
              <a:ext uri="{FF2B5EF4-FFF2-40B4-BE49-F238E27FC236}">
                <a16:creationId xmlns:a16="http://schemas.microsoft.com/office/drawing/2014/main" id="{009CA4B9-FE03-4308-8267-F12EAD5BA40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85901" y="4651259"/>
            <a:ext cx="990102" cy="1027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7" name="Picture 66">
            <a:extLst>
              <a:ext uri="{FF2B5EF4-FFF2-40B4-BE49-F238E27FC236}">
                <a16:creationId xmlns:a16="http://schemas.microsoft.com/office/drawing/2014/main" id="{5E2A6656-F8BD-424A-A7E1-3DD5013D772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391703" y="4697660"/>
            <a:ext cx="1033072" cy="747990"/>
          </a:xfrm>
          <a:prstGeom prst="rect">
            <a:avLst/>
          </a:prstGeom>
        </p:spPr>
      </p:pic>
      <p:pic>
        <p:nvPicPr>
          <p:cNvPr id="75" name="Picture 74">
            <a:extLst>
              <a:ext uri="{FF2B5EF4-FFF2-40B4-BE49-F238E27FC236}">
                <a16:creationId xmlns:a16="http://schemas.microsoft.com/office/drawing/2014/main" id="{155D5FD3-56FA-493D-97D4-1369B4CADC8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741392" y="4453367"/>
            <a:ext cx="2412393" cy="586973"/>
          </a:xfrm>
          <a:prstGeom prst="rect">
            <a:avLst/>
          </a:prstGeom>
        </p:spPr>
      </p:pic>
      <p:cxnSp>
        <p:nvCxnSpPr>
          <p:cNvPr id="79" name="Straight Arrow Connector 78">
            <a:extLst>
              <a:ext uri="{FF2B5EF4-FFF2-40B4-BE49-F238E27FC236}">
                <a16:creationId xmlns:a16="http://schemas.microsoft.com/office/drawing/2014/main" id="{57945635-B7F8-4DDF-8453-579B56717931}"/>
              </a:ext>
            </a:extLst>
          </p:cNvPr>
          <p:cNvCxnSpPr>
            <a:cxnSpLocks/>
          </p:cNvCxnSpPr>
          <p:nvPr/>
        </p:nvCxnSpPr>
        <p:spPr>
          <a:xfrm>
            <a:off x="5651417" y="4174935"/>
            <a:ext cx="109755" cy="461386"/>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73" name="Rectangle 72">
            <a:extLst>
              <a:ext uri="{FF2B5EF4-FFF2-40B4-BE49-F238E27FC236}">
                <a16:creationId xmlns:a16="http://schemas.microsoft.com/office/drawing/2014/main" id="{BC803B4E-FB07-4C45-9B37-7C8AA257C0BE}"/>
              </a:ext>
            </a:extLst>
          </p:cNvPr>
          <p:cNvSpPr/>
          <p:nvPr/>
        </p:nvSpPr>
        <p:spPr>
          <a:xfrm>
            <a:off x="4389876" y="5923728"/>
            <a:ext cx="1178528" cy="369332"/>
          </a:xfrm>
          <a:prstGeom prst="rect">
            <a:avLst/>
          </a:prstGeom>
        </p:spPr>
        <p:txBody>
          <a:bodyPr wrap="none">
            <a:spAutoFit/>
          </a:bodyPr>
          <a:lstStyle/>
          <a:p>
            <a:r>
              <a:rPr lang="en-US" b="1" u="sng" dirty="0"/>
              <a:t>5. LOCAL</a:t>
            </a:r>
            <a:endParaRPr lang="en-US" dirty="0"/>
          </a:p>
        </p:txBody>
      </p:sp>
    </p:spTree>
    <p:extLst>
      <p:ext uri="{BB962C8B-B14F-4D97-AF65-F5344CB8AC3E}">
        <p14:creationId xmlns:p14="http://schemas.microsoft.com/office/powerpoint/2010/main" val="665012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4000" dirty="0">
                <a:solidFill>
                  <a:schemeClr val="accent1">
                    <a:lumMod val="50000"/>
                  </a:schemeClr>
                </a:solidFill>
              </a:rPr>
              <a:t>What is Compliance?</a:t>
            </a:r>
          </a:p>
        </p:txBody>
      </p:sp>
      <p:sp>
        <p:nvSpPr>
          <p:cNvPr id="3" name="Content Placeholder 2"/>
          <p:cNvSpPr>
            <a:spLocks noGrp="1"/>
          </p:cNvSpPr>
          <p:nvPr>
            <p:ph idx="1"/>
          </p:nvPr>
        </p:nvSpPr>
        <p:spPr>
          <a:xfrm>
            <a:off x="953379" y="1686137"/>
            <a:ext cx="8596668" cy="1048437"/>
          </a:xfrm>
        </p:spPr>
        <p:txBody>
          <a:bodyPr>
            <a:normAutofit/>
          </a:bodyPr>
          <a:lstStyle/>
          <a:p>
            <a:pPr marL="0" indent="0" algn="ctr">
              <a:buNone/>
            </a:pPr>
            <a:r>
              <a:rPr lang="en-US" sz="4800" b="1" dirty="0">
                <a:latin typeface="Aharoni" panose="02010803020104030203" pitchFamily="2" charset="-79"/>
                <a:cs typeface="Aharoni" panose="02010803020104030203" pitchFamily="2" charset="-79"/>
              </a:rPr>
              <a:t>Doing the Right Thing!</a:t>
            </a:r>
          </a:p>
        </p:txBody>
      </p:sp>
      <p:sp>
        <p:nvSpPr>
          <p:cNvPr id="4" name="Slide Number Placeholder 3"/>
          <p:cNvSpPr>
            <a:spLocks noGrp="1"/>
          </p:cNvSpPr>
          <p:nvPr>
            <p:ph type="sldNum" sz="quarter" idx="12"/>
          </p:nvPr>
        </p:nvSpPr>
        <p:spPr/>
        <p:txBody>
          <a:bodyPr/>
          <a:lstStyle/>
          <a:p>
            <a:fld id="{2F9E49DC-9F51-4AB8-95F2-513005630985}" type="slidenum">
              <a:rPr lang="en-US" smtClean="0"/>
              <a:t>4</a:t>
            </a:fld>
            <a:endParaRPr lang="en-US" dirty="0"/>
          </a:p>
        </p:txBody>
      </p:sp>
      <p:sp>
        <p:nvSpPr>
          <p:cNvPr id="5" name="TextBox 4"/>
          <p:cNvSpPr txBox="1"/>
          <p:nvPr/>
        </p:nvSpPr>
        <p:spPr>
          <a:xfrm>
            <a:off x="463756" y="2734574"/>
            <a:ext cx="10437963" cy="3477875"/>
          </a:xfrm>
          <a:prstGeom prst="rect">
            <a:avLst/>
          </a:prstGeom>
          <a:noFill/>
        </p:spPr>
        <p:txBody>
          <a:bodyPr wrap="square" rtlCol="0">
            <a:spAutoFit/>
          </a:bodyPr>
          <a:lstStyle/>
          <a:p>
            <a:pPr marL="285750" indent="-285750">
              <a:buFont typeface="Wingdings" panose="05000000000000000000" pitchFamily="2" charset="2"/>
              <a:buChar char="§"/>
            </a:pPr>
            <a:r>
              <a:rPr lang="en-US" sz="2000" dirty="0"/>
              <a:t>What does this look like in an ORGANIZATION’S BEHAVIOR? </a:t>
            </a:r>
          </a:p>
          <a:p>
            <a:pPr marL="742950" lvl="1" indent="-285750">
              <a:buFont typeface="Wingdings" panose="05000000000000000000" pitchFamily="2" charset="2"/>
              <a:buChar char="§"/>
            </a:pPr>
            <a:r>
              <a:rPr lang="en-US" sz="2000" dirty="0"/>
              <a:t>A formal program specifying an organization’s policies, procedures, and actions within a process to help prevent and detect violations of laws and regulations. </a:t>
            </a:r>
          </a:p>
          <a:p>
            <a:pPr marL="285750" indent="-285750">
              <a:buFont typeface="Wingdings" panose="05000000000000000000" pitchFamily="2" charset="2"/>
              <a:buChar char="§"/>
            </a:pPr>
            <a:endParaRPr lang="en-US" sz="2000" dirty="0"/>
          </a:p>
          <a:p>
            <a:pPr marL="285750" indent="-285750">
              <a:buFont typeface="Wingdings" panose="05000000000000000000" pitchFamily="2" charset="2"/>
              <a:buChar char="§"/>
            </a:pPr>
            <a:r>
              <a:rPr lang="en-US" sz="2000" dirty="0"/>
              <a:t>What does this look like in INDIVIDUAL BEHAVIOR? </a:t>
            </a:r>
          </a:p>
          <a:p>
            <a:pPr marL="742950" lvl="1" indent="-285750">
              <a:buFont typeface="Wingdings" panose="05000000000000000000" pitchFamily="2" charset="2"/>
              <a:buChar char="§"/>
            </a:pPr>
            <a:r>
              <a:rPr lang="en-US" sz="2000" dirty="0"/>
              <a:t>Following laws and rules that govern healthcare;</a:t>
            </a:r>
          </a:p>
          <a:p>
            <a:pPr marL="742950" lvl="1" indent="-285750">
              <a:buFont typeface="Wingdings" panose="05000000000000000000" pitchFamily="2" charset="2"/>
              <a:buChar char="§"/>
            </a:pPr>
            <a:r>
              <a:rPr lang="en-US" sz="2000" dirty="0"/>
              <a:t>Being honest, responsible, and ethical;</a:t>
            </a:r>
          </a:p>
          <a:p>
            <a:pPr marL="742950" lvl="1" indent="-285750">
              <a:buFont typeface="Wingdings" panose="05000000000000000000" pitchFamily="2" charset="2"/>
              <a:buChar char="§"/>
            </a:pPr>
            <a:r>
              <a:rPr lang="en-US" sz="2000" dirty="0"/>
              <a:t>Preventing, detecting, and reporting unethical and illegal conduct;</a:t>
            </a:r>
          </a:p>
          <a:p>
            <a:pPr marL="742950" lvl="1" indent="-285750">
              <a:buFont typeface="Wingdings" panose="05000000000000000000" pitchFamily="2" charset="2"/>
              <a:buChar char="§"/>
            </a:pPr>
            <a:r>
              <a:rPr lang="en-US" sz="2000" dirty="0"/>
              <a:t>Preventing, detecting, and reporting Fraud, Waste, and Abuse (FWA) of Federal and/or State funds;</a:t>
            </a:r>
          </a:p>
          <a:p>
            <a:pPr marL="742950" lvl="1" indent="-285750">
              <a:buFont typeface="Wingdings" panose="05000000000000000000" pitchFamily="2" charset="2"/>
              <a:buChar char="§"/>
            </a:pPr>
            <a:r>
              <a:rPr lang="en-US" sz="2000" dirty="0"/>
              <a:t>Auditing and Monitoring to make sure funds are being used correctly.</a:t>
            </a:r>
          </a:p>
        </p:txBody>
      </p:sp>
      <p:pic>
        <p:nvPicPr>
          <p:cNvPr id="6" name="Picture 5" descr="problema radica en lagestación del modelo de auditoría de compliance ..."/>
          <p:cNvPicPr>
            <a:picLocks noChangeAspect="1"/>
          </p:cNvPicPr>
          <p:nvPr/>
        </p:nvPicPr>
        <p:blipFill>
          <a:blip r:embed="rId2"/>
          <a:stretch>
            <a:fillRect/>
          </a:stretch>
        </p:blipFill>
        <p:spPr>
          <a:xfrm>
            <a:off x="330336" y="146106"/>
            <a:ext cx="2010528" cy="1671129"/>
          </a:xfrm>
          <a:prstGeom prst="rect">
            <a:avLst/>
          </a:prstGeom>
        </p:spPr>
      </p:pic>
    </p:spTree>
    <p:extLst>
      <p:ext uri="{BB962C8B-B14F-4D97-AF65-F5344CB8AC3E}">
        <p14:creationId xmlns:p14="http://schemas.microsoft.com/office/powerpoint/2010/main" val="26001969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1" presetClass="entr" presetSubtype="1"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heel(1)">
                                      <p:cBhvr>
                                        <p:cTn id="15"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The Seven Elements of an Effective Compliance Program </a:t>
            </a:r>
          </a:p>
        </p:txBody>
      </p:sp>
      <p:sp>
        <p:nvSpPr>
          <p:cNvPr id="3" name="Content Placeholder 2"/>
          <p:cNvSpPr>
            <a:spLocks noGrp="1"/>
          </p:cNvSpPr>
          <p:nvPr>
            <p:ph idx="1"/>
          </p:nvPr>
        </p:nvSpPr>
        <p:spPr>
          <a:xfrm>
            <a:off x="531030" y="1930400"/>
            <a:ext cx="9664530" cy="4598416"/>
          </a:xfrm>
        </p:spPr>
        <p:txBody>
          <a:bodyPr>
            <a:normAutofit fontScale="85000" lnSpcReduction="20000"/>
          </a:bodyPr>
          <a:lstStyle/>
          <a:p>
            <a:pPr>
              <a:buAutoNum type="arabicPeriod"/>
            </a:pPr>
            <a:r>
              <a:rPr lang="en-US" sz="2000" dirty="0"/>
              <a:t>Standards of Conduct, Policies and Procedures</a:t>
            </a:r>
          </a:p>
          <a:p>
            <a:pPr marL="914400" lvl="2" indent="0">
              <a:buNone/>
            </a:pPr>
            <a:r>
              <a:rPr lang="en-US" dirty="0">
                <a:solidFill>
                  <a:srgbClr val="00B0F0"/>
                </a:solidFill>
              </a:rPr>
              <a:t> Code of Conduct; Corporate Compliance Plan; Policies &amp; Procedures located on the T-drive</a:t>
            </a:r>
          </a:p>
          <a:p>
            <a:pPr>
              <a:buAutoNum type="arabicPeriod"/>
            </a:pPr>
            <a:r>
              <a:rPr lang="en-US" sz="2000" dirty="0"/>
              <a:t>Compliance Administration</a:t>
            </a:r>
          </a:p>
          <a:p>
            <a:pPr marL="914400" lvl="2" indent="0">
              <a:buNone/>
            </a:pPr>
            <a:r>
              <a:rPr lang="en-US" dirty="0">
                <a:solidFill>
                  <a:srgbClr val="00B0F0"/>
                </a:solidFill>
              </a:rPr>
              <a:t>NMRE Compliance Officer-Jodie Balhorn; NMRE Compliance Committee, Regional Compliance Committee</a:t>
            </a:r>
          </a:p>
          <a:p>
            <a:pPr>
              <a:buAutoNum type="arabicPeriod"/>
            </a:pPr>
            <a:r>
              <a:rPr lang="en-US" sz="2000" dirty="0"/>
              <a:t>Conducting effective training and education</a:t>
            </a:r>
          </a:p>
          <a:p>
            <a:pPr marL="914400" lvl="2" indent="0">
              <a:buNone/>
            </a:pPr>
            <a:r>
              <a:rPr lang="en-US" dirty="0">
                <a:solidFill>
                  <a:srgbClr val="00B0F0"/>
                </a:solidFill>
              </a:rPr>
              <a:t>Education Plan: at hire; as schedule </a:t>
            </a:r>
          </a:p>
          <a:p>
            <a:pPr>
              <a:buAutoNum type="arabicPeriod"/>
            </a:pPr>
            <a:r>
              <a:rPr lang="en-US" sz="2000" dirty="0"/>
              <a:t>Developing effective lines of communication</a:t>
            </a:r>
          </a:p>
          <a:p>
            <a:pPr marL="914400" lvl="2" indent="0">
              <a:buNone/>
            </a:pPr>
            <a:r>
              <a:rPr lang="en-US" dirty="0">
                <a:solidFill>
                  <a:srgbClr val="00B0F0"/>
                </a:solidFill>
              </a:rPr>
              <a:t>Open-door policy to Compliance Officer; Anonymous reporting; Whistleblower protections</a:t>
            </a:r>
          </a:p>
          <a:p>
            <a:pPr>
              <a:buAutoNum type="arabicPeriod"/>
            </a:pPr>
            <a:r>
              <a:rPr lang="en-US" sz="2000" dirty="0"/>
              <a:t>Conducting internal monitoring and auditing</a:t>
            </a:r>
          </a:p>
          <a:p>
            <a:pPr marL="914400" lvl="2" indent="0">
              <a:buNone/>
            </a:pPr>
            <a:r>
              <a:rPr lang="en-US" dirty="0">
                <a:solidFill>
                  <a:srgbClr val="00B0F0"/>
                </a:solidFill>
              </a:rPr>
              <a:t>Annual FY Compliance Audit &amp; Monitoring Plan; Provider Network Reviews; IT Audit Plan </a:t>
            </a:r>
          </a:p>
          <a:p>
            <a:pPr>
              <a:buAutoNum type="arabicPeriod"/>
            </a:pPr>
            <a:r>
              <a:rPr lang="en-US" sz="2000" dirty="0"/>
              <a:t>Enforcing standards through well-publicized disciplinary guidelines</a:t>
            </a:r>
          </a:p>
          <a:p>
            <a:pPr marL="914400" lvl="2" indent="0">
              <a:buNone/>
            </a:pPr>
            <a:r>
              <a:rPr lang="en-US" dirty="0">
                <a:solidFill>
                  <a:srgbClr val="00B0F0"/>
                </a:solidFill>
              </a:rPr>
              <a:t>Contained in Employee Handbook, Code of Conduct, Corporate Compliance Plan, and Policies &amp; Procedures</a:t>
            </a:r>
          </a:p>
          <a:p>
            <a:pPr>
              <a:buAutoNum type="arabicPeriod"/>
            </a:pPr>
            <a:r>
              <a:rPr lang="en-US" sz="2000" dirty="0"/>
              <a:t>Responding promptly to detected offenses and undertaking corrective action</a:t>
            </a:r>
          </a:p>
          <a:p>
            <a:pPr marL="914400" lvl="2" indent="0">
              <a:buNone/>
            </a:pPr>
            <a:r>
              <a:rPr lang="en-US" dirty="0">
                <a:solidFill>
                  <a:srgbClr val="00B0F0"/>
                </a:solidFill>
              </a:rPr>
              <a:t>All reports of wrongdoing will be promptly and confidentially investigated, and appropriate remedial action taken (can include Corrective Action Plans, repayments, notification to outside government agencies, training, etc.). </a:t>
            </a:r>
          </a:p>
        </p:txBody>
      </p:sp>
      <p:sp>
        <p:nvSpPr>
          <p:cNvPr id="4" name="Slide Number Placeholder 3"/>
          <p:cNvSpPr>
            <a:spLocks noGrp="1"/>
          </p:cNvSpPr>
          <p:nvPr>
            <p:ph type="sldNum" sz="quarter" idx="12"/>
          </p:nvPr>
        </p:nvSpPr>
        <p:spPr/>
        <p:txBody>
          <a:bodyPr/>
          <a:lstStyle/>
          <a:p>
            <a:fld id="{2F9E49DC-9F51-4AB8-95F2-513005630985}" type="slidenum">
              <a:rPr lang="en-US" smtClean="0"/>
              <a:t>5</a:t>
            </a:fld>
            <a:endParaRPr lang="en-US" dirty="0"/>
          </a:p>
        </p:txBody>
      </p:sp>
      <p:cxnSp>
        <p:nvCxnSpPr>
          <p:cNvPr id="5" name="Straight Connector 4"/>
          <p:cNvCxnSpPr/>
          <p:nvPr/>
        </p:nvCxnSpPr>
        <p:spPr>
          <a:xfrm flipV="1">
            <a:off x="677334" y="1795464"/>
            <a:ext cx="8449056" cy="18288"/>
          </a:xfrm>
          <a:prstGeom prst="line">
            <a:avLst/>
          </a:prstGeom>
          <a:ln w="5715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389336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 calcmode="lin" valueType="num">
                                      <p:cBhvr additive="base">
                                        <p:cTn id="2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calcmode="lin" valueType="num">
                                      <p:cBhvr additive="base">
                                        <p:cTn id="2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additive="base">
                                        <p:cTn id="31"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 calcmode="lin" valueType="num">
                                      <p:cBhvr additive="base">
                                        <p:cTn id="37"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6" end="6"/>
                                            </p:txEl>
                                          </p:spTgt>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3">
                                            <p:txEl>
                                              <p:pRg st="7" end="7"/>
                                            </p:txEl>
                                          </p:spTgt>
                                        </p:tgtEl>
                                        <p:attrNameLst>
                                          <p:attrName>style.visibility</p:attrName>
                                        </p:attrNameLst>
                                      </p:cBhvr>
                                      <p:to>
                                        <p:strVal val="visible"/>
                                      </p:to>
                                    </p:set>
                                    <p:anim calcmode="lin" valueType="num">
                                      <p:cBhvr additive="base">
                                        <p:cTn id="41"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 calcmode="lin" valueType="num">
                                      <p:cBhvr additive="base">
                                        <p:cTn id="47"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3">
                                            <p:txEl>
                                              <p:pRg st="8" end="8"/>
                                            </p:txEl>
                                          </p:spTgt>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3">
                                            <p:txEl>
                                              <p:pRg st="9" end="9"/>
                                            </p:txEl>
                                          </p:spTgt>
                                        </p:tgtEl>
                                        <p:attrNameLst>
                                          <p:attrName>style.visibility</p:attrName>
                                        </p:attrNameLst>
                                      </p:cBhvr>
                                      <p:to>
                                        <p:strVal val="visible"/>
                                      </p:to>
                                    </p:set>
                                    <p:anim calcmode="lin" valueType="num">
                                      <p:cBhvr additive="base">
                                        <p:cTn id="51"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52" dur="500" fill="hold"/>
                                        <p:tgtEl>
                                          <p:spTgt spid="3">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 presetClass="entr" presetSubtype="4" fill="hold" grpId="0" nodeType="clickEffect">
                                  <p:stCondLst>
                                    <p:cond delay="0"/>
                                  </p:stCondLst>
                                  <p:childTnLst>
                                    <p:set>
                                      <p:cBhvr>
                                        <p:cTn id="56" dur="1" fill="hold">
                                          <p:stCondLst>
                                            <p:cond delay="0"/>
                                          </p:stCondLst>
                                        </p:cTn>
                                        <p:tgtEl>
                                          <p:spTgt spid="3">
                                            <p:txEl>
                                              <p:pRg st="10" end="10"/>
                                            </p:txEl>
                                          </p:spTgt>
                                        </p:tgtEl>
                                        <p:attrNameLst>
                                          <p:attrName>style.visibility</p:attrName>
                                        </p:attrNameLst>
                                      </p:cBhvr>
                                      <p:to>
                                        <p:strVal val="visible"/>
                                      </p:to>
                                    </p:set>
                                    <p:anim calcmode="lin" valueType="num">
                                      <p:cBhvr additive="base">
                                        <p:cTn id="57"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58" dur="500" fill="hold"/>
                                        <p:tgtEl>
                                          <p:spTgt spid="3">
                                            <p:txEl>
                                              <p:pRg st="10" end="10"/>
                                            </p:txEl>
                                          </p:spTgt>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3">
                                            <p:txEl>
                                              <p:pRg st="11" end="11"/>
                                            </p:txEl>
                                          </p:spTgt>
                                        </p:tgtEl>
                                        <p:attrNameLst>
                                          <p:attrName>style.visibility</p:attrName>
                                        </p:attrNameLst>
                                      </p:cBhvr>
                                      <p:to>
                                        <p:strVal val="visible"/>
                                      </p:to>
                                    </p:set>
                                    <p:anim calcmode="lin" valueType="num">
                                      <p:cBhvr additive="base">
                                        <p:cTn id="61" dur="500" fill="hold"/>
                                        <p:tgtEl>
                                          <p:spTgt spid="3">
                                            <p:txEl>
                                              <p:pRg st="11" end="11"/>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3">
                                            <p:txEl>
                                              <p:pRg st="11" end="11"/>
                                            </p:txEl>
                                          </p:spTgt>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3">
                                            <p:txEl>
                                              <p:pRg st="12" end="12"/>
                                            </p:txEl>
                                          </p:spTgt>
                                        </p:tgtEl>
                                        <p:attrNameLst>
                                          <p:attrName>style.visibility</p:attrName>
                                        </p:attrNameLst>
                                      </p:cBhvr>
                                      <p:to>
                                        <p:strVal val="visible"/>
                                      </p:to>
                                    </p:set>
                                    <p:anim calcmode="lin" valueType="num">
                                      <p:cBhvr additive="base">
                                        <p:cTn id="67" dur="500" fill="hold"/>
                                        <p:tgtEl>
                                          <p:spTgt spid="3">
                                            <p:txEl>
                                              <p:pRg st="12" end="12"/>
                                            </p:txEl>
                                          </p:spTgt>
                                        </p:tgtEl>
                                        <p:attrNameLst>
                                          <p:attrName>ppt_x</p:attrName>
                                        </p:attrNameLst>
                                      </p:cBhvr>
                                      <p:tavLst>
                                        <p:tav tm="0">
                                          <p:val>
                                            <p:strVal val="#ppt_x"/>
                                          </p:val>
                                        </p:tav>
                                        <p:tav tm="100000">
                                          <p:val>
                                            <p:strVal val="#ppt_x"/>
                                          </p:val>
                                        </p:tav>
                                      </p:tavLst>
                                    </p:anim>
                                    <p:anim calcmode="lin" valueType="num">
                                      <p:cBhvr additive="base">
                                        <p:cTn id="68" dur="500" fill="hold"/>
                                        <p:tgtEl>
                                          <p:spTgt spid="3">
                                            <p:txEl>
                                              <p:pRg st="12" end="12"/>
                                            </p:txEl>
                                          </p:spTgt>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3">
                                            <p:txEl>
                                              <p:pRg st="13" end="13"/>
                                            </p:txEl>
                                          </p:spTgt>
                                        </p:tgtEl>
                                        <p:attrNameLst>
                                          <p:attrName>style.visibility</p:attrName>
                                        </p:attrNameLst>
                                      </p:cBhvr>
                                      <p:to>
                                        <p:strVal val="visible"/>
                                      </p:to>
                                    </p:set>
                                    <p:anim calcmode="lin" valueType="num">
                                      <p:cBhvr additive="base">
                                        <p:cTn id="71" dur="500" fill="hold"/>
                                        <p:tgtEl>
                                          <p:spTgt spid="3">
                                            <p:txEl>
                                              <p:pRg st="13" end="13"/>
                                            </p:txEl>
                                          </p:spTgt>
                                        </p:tgtEl>
                                        <p:attrNameLst>
                                          <p:attrName>ppt_x</p:attrName>
                                        </p:attrNameLst>
                                      </p:cBhvr>
                                      <p:tavLst>
                                        <p:tav tm="0">
                                          <p:val>
                                            <p:strVal val="#ppt_x"/>
                                          </p:val>
                                        </p:tav>
                                        <p:tav tm="100000">
                                          <p:val>
                                            <p:strVal val="#ppt_x"/>
                                          </p:val>
                                        </p:tav>
                                      </p:tavLst>
                                    </p:anim>
                                    <p:anim calcmode="lin" valueType="num">
                                      <p:cBhvr additive="base">
                                        <p:cTn id="72" dur="500" fill="hold"/>
                                        <p:tgtEl>
                                          <p:spTgt spid="3">
                                            <p:txEl>
                                              <p:pRg st="13" end="1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901765"/>
          </a:xfrm>
        </p:spPr>
        <p:txBody>
          <a:bodyPr/>
          <a:lstStyle/>
          <a:p>
            <a:r>
              <a:rPr lang="en-US" dirty="0">
                <a:solidFill>
                  <a:srgbClr val="00B0F0"/>
                </a:solidFill>
              </a:rPr>
              <a:t>NMRE</a:t>
            </a:r>
            <a:r>
              <a:rPr lang="en-US" dirty="0"/>
              <a:t> </a:t>
            </a:r>
            <a:r>
              <a:rPr lang="en-US" sz="4000" dirty="0">
                <a:solidFill>
                  <a:schemeClr val="tx1"/>
                </a:solidFill>
                <a:latin typeface="Aharoni" panose="02010803020104030203" pitchFamily="2" charset="-79"/>
                <a:cs typeface="Aharoni" panose="02010803020104030203" pitchFamily="2" charset="-79"/>
              </a:rPr>
              <a:t>STANDARDS OF CONDUCT</a:t>
            </a:r>
          </a:p>
        </p:txBody>
      </p:sp>
      <p:sp>
        <p:nvSpPr>
          <p:cNvPr id="3" name="Content Placeholder 2"/>
          <p:cNvSpPr>
            <a:spLocks noGrp="1"/>
          </p:cNvSpPr>
          <p:nvPr>
            <p:ph idx="1"/>
          </p:nvPr>
        </p:nvSpPr>
        <p:spPr>
          <a:xfrm>
            <a:off x="366438" y="1511365"/>
            <a:ext cx="3830658" cy="4895122"/>
          </a:xfrm>
        </p:spPr>
        <p:txBody>
          <a:bodyPr>
            <a:normAutofit fontScale="62500" lnSpcReduction="20000"/>
          </a:bodyPr>
          <a:lstStyle/>
          <a:p>
            <a:pPr marL="0" indent="0">
              <a:buNone/>
            </a:pPr>
            <a:r>
              <a:rPr lang="en-US" sz="2900" b="1" u="sng" dirty="0">
                <a:solidFill>
                  <a:schemeClr val="tx1"/>
                </a:solidFill>
                <a:latin typeface="Arial" panose="020B0604020202020204" pitchFamily="34" charset="0"/>
                <a:cs typeface="Arial" panose="020B0604020202020204" pitchFamily="34" charset="0"/>
              </a:rPr>
              <a:t>Code of Conduct</a:t>
            </a:r>
          </a:p>
          <a:p>
            <a:r>
              <a:rPr lang="en-US" sz="2700" dirty="0">
                <a:solidFill>
                  <a:schemeClr val="tx1"/>
                </a:solidFill>
                <a:latin typeface="Arial" panose="020B0604020202020204" pitchFamily="34" charset="0"/>
                <a:cs typeface="Arial" panose="020B0604020202020204" pitchFamily="34" charset="0"/>
              </a:rPr>
              <a:t>Confidentiality: Protect the privacy of those we serve</a:t>
            </a:r>
          </a:p>
          <a:p>
            <a:r>
              <a:rPr lang="en-US" sz="2700" dirty="0">
                <a:solidFill>
                  <a:schemeClr val="tx1"/>
                </a:solidFill>
                <a:latin typeface="Arial" panose="020B0604020202020204" pitchFamily="34" charset="0"/>
                <a:cs typeface="Arial" panose="020B0604020202020204" pitchFamily="34" charset="0"/>
              </a:rPr>
              <a:t>Alcohol &amp; drug free environment</a:t>
            </a:r>
          </a:p>
          <a:p>
            <a:r>
              <a:rPr lang="en-US" sz="2700" dirty="0">
                <a:solidFill>
                  <a:schemeClr val="tx1"/>
                </a:solidFill>
                <a:latin typeface="Arial" panose="020B0604020202020204" pitchFamily="34" charset="0"/>
                <a:cs typeface="Arial" panose="020B0604020202020204" pitchFamily="34" charset="0"/>
              </a:rPr>
              <a:t>Free of harassment of any kind</a:t>
            </a:r>
          </a:p>
          <a:p>
            <a:r>
              <a:rPr lang="en-US" sz="2700" dirty="0">
                <a:solidFill>
                  <a:schemeClr val="tx1"/>
                </a:solidFill>
                <a:latin typeface="Arial" panose="020B0604020202020204" pitchFamily="34" charset="0"/>
                <a:cs typeface="Arial" panose="020B0604020202020204" pitchFamily="34" charset="0"/>
              </a:rPr>
              <a:t>Avoidance of conflict of interest</a:t>
            </a:r>
          </a:p>
          <a:p>
            <a:r>
              <a:rPr lang="en-US" sz="2700" dirty="0">
                <a:solidFill>
                  <a:schemeClr val="tx1"/>
                </a:solidFill>
                <a:latin typeface="Arial" panose="020B0604020202020204" pitchFamily="34" charset="0"/>
                <a:cs typeface="Arial" panose="020B0604020202020204" pitchFamily="34" charset="0"/>
              </a:rPr>
              <a:t>Report any suspected or actual FWA</a:t>
            </a:r>
          </a:p>
          <a:p>
            <a:r>
              <a:rPr lang="en-US" sz="2700" dirty="0">
                <a:solidFill>
                  <a:schemeClr val="tx1"/>
                </a:solidFill>
                <a:latin typeface="Arial" panose="020B0604020202020204" pitchFamily="34" charset="0"/>
                <a:cs typeface="Arial" panose="020B0604020202020204" pitchFamily="34" charset="0"/>
              </a:rPr>
              <a:t>Do not solicit or accept gifts</a:t>
            </a:r>
          </a:p>
          <a:p>
            <a:r>
              <a:rPr lang="en-US" sz="2700" dirty="0">
                <a:solidFill>
                  <a:schemeClr val="tx1"/>
                </a:solidFill>
                <a:latin typeface="Arial" panose="020B0604020202020204" pitchFamily="34" charset="0"/>
                <a:cs typeface="Arial" panose="020B0604020202020204" pitchFamily="34" charset="0"/>
              </a:rPr>
              <a:t>Safe, respectful work environment: all employees will be treated with dignity and respect</a:t>
            </a:r>
          </a:p>
          <a:p>
            <a:r>
              <a:rPr lang="en-US" sz="2700" dirty="0">
                <a:solidFill>
                  <a:schemeClr val="tx1"/>
                </a:solidFill>
                <a:latin typeface="Arial" panose="020B0604020202020204" pitchFamily="34" charset="0"/>
                <a:cs typeface="Arial" panose="020B0604020202020204" pitchFamily="34" charset="0"/>
              </a:rPr>
              <a:t>Political contributions will not be made with agency funds or resources</a:t>
            </a:r>
          </a:p>
          <a:p>
            <a:pPr marL="0" indent="0">
              <a:buNone/>
            </a:pPr>
            <a:endParaRPr lang="en-US" dirty="0"/>
          </a:p>
        </p:txBody>
      </p:sp>
      <p:sp>
        <p:nvSpPr>
          <p:cNvPr id="4" name="Slide Number Placeholder 3"/>
          <p:cNvSpPr>
            <a:spLocks noGrp="1"/>
          </p:cNvSpPr>
          <p:nvPr>
            <p:ph type="sldNum" sz="quarter" idx="12"/>
          </p:nvPr>
        </p:nvSpPr>
        <p:spPr/>
        <p:txBody>
          <a:bodyPr/>
          <a:lstStyle/>
          <a:p>
            <a:fld id="{2F9E49DC-9F51-4AB8-95F2-513005630985}" type="slidenum">
              <a:rPr lang="en-US" smtClean="0"/>
              <a:t>6</a:t>
            </a:fld>
            <a:endParaRPr lang="en-US" dirty="0"/>
          </a:p>
        </p:txBody>
      </p:sp>
      <p:cxnSp>
        <p:nvCxnSpPr>
          <p:cNvPr id="5" name="Straight Connector 4"/>
          <p:cNvCxnSpPr/>
          <p:nvPr/>
        </p:nvCxnSpPr>
        <p:spPr>
          <a:xfrm flipV="1">
            <a:off x="749808" y="1362456"/>
            <a:ext cx="8449056" cy="18288"/>
          </a:xfrm>
          <a:prstGeom prst="line">
            <a:avLst/>
          </a:prstGeom>
          <a:ln w="57150"/>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4197096" y="1419925"/>
            <a:ext cx="6007608" cy="5714385"/>
          </a:xfrm>
          <a:prstGeom prst="rect">
            <a:avLst/>
          </a:prstGeom>
          <a:noFill/>
        </p:spPr>
        <p:txBody>
          <a:bodyPr wrap="square" rtlCol="0">
            <a:spAutoFit/>
          </a:bodyPr>
          <a:lstStyle/>
          <a:p>
            <a:r>
              <a:rPr lang="en-US" b="1" u="sng" dirty="0">
                <a:latin typeface="Arial" panose="020B0604020202020204" pitchFamily="34" charset="0"/>
                <a:cs typeface="Arial" panose="020B0604020202020204" pitchFamily="34" charset="0"/>
              </a:rPr>
              <a:t>Ethics</a:t>
            </a:r>
          </a:p>
          <a:p>
            <a:pPr marL="342900" lvl="0" indent="-342900" defTabSz="457200">
              <a:spcBef>
                <a:spcPts val="1000"/>
              </a:spcBef>
              <a:buClr>
                <a:srgbClr val="90C226"/>
              </a:buClr>
              <a:buSzPct val="80000"/>
              <a:buFont typeface="Wingdings 3" charset="2"/>
              <a:buChar char=""/>
            </a:pPr>
            <a:r>
              <a:rPr lang="en-US" sz="1700" dirty="0">
                <a:latin typeface="Arial" panose="020B0604020202020204" pitchFamily="34" charset="0"/>
                <a:cs typeface="Arial" panose="020B0604020202020204" pitchFamily="34" charset="0"/>
              </a:rPr>
              <a:t>Carefully read and understand the Code of Ethics associated with your professional license (MSW, LLP, LPC, etc. all have a different Code of Ethics)</a:t>
            </a:r>
          </a:p>
          <a:p>
            <a:pPr marL="342900" lvl="0" indent="-342900" defTabSz="457200">
              <a:spcBef>
                <a:spcPts val="1000"/>
              </a:spcBef>
              <a:buClr>
                <a:srgbClr val="90C226"/>
              </a:buClr>
              <a:buSzPct val="80000"/>
              <a:buFont typeface="Wingdings 3" charset="2"/>
              <a:buChar char=""/>
            </a:pPr>
            <a:r>
              <a:rPr lang="en-US" sz="1700" dirty="0">
                <a:latin typeface="Arial" panose="020B0604020202020204" pitchFamily="34" charset="0"/>
                <a:cs typeface="Arial" panose="020B0604020202020204" pitchFamily="34" charset="0"/>
              </a:rPr>
              <a:t>Establish and maintain healthy boundaries with consumers, families, and colleagues</a:t>
            </a:r>
          </a:p>
          <a:p>
            <a:pPr marL="342900" lvl="0" indent="-342900" defTabSz="457200">
              <a:spcBef>
                <a:spcPts val="1000"/>
              </a:spcBef>
              <a:buClr>
                <a:srgbClr val="90C226"/>
              </a:buClr>
              <a:buSzPct val="80000"/>
              <a:buFont typeface="Wingdings 3" charset="2"/>
              <a:buChar char=""/>
            </a:pPr>
            <a:r>
              <a:rPr lang="en-US" sz="1700" dirty="0">
                <a:latin typeface="Arial" panose="020B0604020202020204" pitchFamily="34" charset="0"/>
                <a:cs typeface="Arial" panose="020B0604020202020204" pitchFamily="34" charset="0"/>
              </a:rPr>
              <a:t>Avoid using your workplace as a way to promote personal interests or paid endeavors</a:t>
            </a:r>
          </a:p>
          <a:p>
            <a:pPr marL="342900" lvl="0" indent="-342900" defTabSz="457200">
              <a:spcBef>
                <a:spcPts val="1000"/>
              </a:spcBef>
              <a:buClr>
                <a:srgbClr val="90C226"/>
              </a:buClr>
              <a:buSzPct val="80000"/>
              <a:buFont typeface="Wingdings 3" charset="2"/>
              <a:buChar char=""/>
            </a:pPr>
            <a:r>
              <a:rPr lang="en-US" sz="1700" dirty="0">
                <a:latin typeface="Arial" panose="020B0604020202020204" pitchFamily="34" charset="0"/>
                <a:cs typeface="Arial" panose="020B0604020202020204" pitchFamily="34" charset="0"/>
              </a:rPr>
              <a:t>Immediately warn if a consumer discloses intent to harm self or others</a:t>
            </a:r>
          </a:p>
          <a:p>
            <a:pPr marL="342900" lvl="0" indent="-342900" defTabSz="457200">
              <a:spcBef>
                <a:spcPts val="1000"/>
              </a:spcBef>
              <a:buClr>
                <a:srgbClr val="90C226"/>
              </a:buClr>
              <a:buSzPct val="80000"/>
              <a:buFont typeface="Wingdings 3" charset="2"/>
              <a:buChar char=""/>
            </a:pPr>
            <a:r>
              <a:rPr lang="en-US" sz="1700" dirty="0">
                <a:latin typeface="Arial" panose="020B0604020202020204" pitchFamily="34" charset="0"/>
                <a:cs typeface="Arial" panose="020B0604020202020204" pitchFamily="34" charset="0"/>
              </a:rPr>
              <a:t>Ensure continuity of treatment and services (transfer and discharge responsibilities)</a:t>
            </a:r>
          </a:p>
          <a:p>
            <a:pPr marL="342900" lvl="0" indent="-342900" defTabSz="457200">
              <a:spcBef>
                <a:spcPts val="1000"/>
              </a:spcBef>
              <a:buClr>
                <a:srgbClr val="90C226"/>
              </a:buClr>
              <a:buSzPct val="80000"/>
              <a:buFont typeface="Wingdings 3" charset="2"/>
              <a:buChar char=""/>
            </a:pPr>
            <a:r>
              <a:rPr lang="en-US" sz="1700" dirty="0">
                <a:latin typeface="Arial" panose="020B0604020202020204" pitchFamily="34" charset="0"/>
                <a:cs typeface="Arial" panose="020B0604020202020204" pitchFamily="34" charset="0"/>
              </a:rPr>
              <a:t>Avoid sexual impropriety</a:t>
            </a:r>
          </a:p>
          <a:p>
            <a:pPr marL="342900" lvl="0" indent="-342900" defTabSz="457200">
              <a:spcBef>
                <a:spcPts val="1000"/>
              </a:spcBef>
              <a:buClr>
                <a:srgbClr val="90C226"/>
              </a:buClr>
              <a:buSzPct val="80000"/>
              <a:buFont typeface="Wingdings 3" charset="2"/>
              <a:buChar char=""/>
            </a:pPr>
            <a:r>
              <a:rPr lang="en-US" sz="1700" dirty="0">
                <a:latin typeface="Arial" panose="020B0604020202020204" pitchFamily="34" charset="0"/>
                <a:cs typeface="Arial" panose="020B0604020202020204" pitchFamily="34" charset="0"/>
              </a:rPr>
              <a:t>Adequately document services/billings/communications</a:t>
            </a:r>
          </a:p>
          <a:p>
            <a:pPr marL="342900" lvl="0" indent="-342900" defTabSz="457200">
              <a:spcBef>
                <a:spcPts val="1000"/>
              </a:spcBef>
              <a:buClr>
                <a:srgbClr val="90C226"/>
              </a:buClr>
              <a:buSzPct val="80000"/>
              <a:buFont typeface="Wingdings 3" charset="2"/>
              <a:buChar char=""/>
            </a:pPr>
            <a:r>
              <a:rPr lang="en-US" sz="1700" dirty="0">
                <a:latin typeface="Arial" panose="020B0604020202020204" pitchFamily="34" charset="0"/>
                <a:cs typeface="Arial" panose="020B0604020202020204" pitchFamily="34" charset="0"/>
              </a:rPr>
              <a:t>Treatment should be suitable to condition (amount, scope, duration matches the need)</a:t>
            </a:r>
          </a:p>
          <a:p>
            <a:endParaRPr lang="en-US" dirty="0"/>
          </a:p>
        </p:txBody>
      </p:sp>
    </p:spTree>
    <p:extLst>
      <p:ext uri="{BB962C8B-B14F-4D97-AF65-F5344CB8AC3E}">
        <p14:creationId xmlns:p14="http://schemas.microsoft.com/office/powerpoint/2010/main" val="18957170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989801"/>
            <a:ext cx="8596668" cy="705104"/>
          </a:xfrm>
        </p:spPr>
        <p:txBody>
          <a:bodyPr>
            <a:normAutofit/>
          </a:bodyPr>
          <a:lstStyle/>
          <a:p>
            <a:pPr algn="ctr"/>
            <a:r>
              <a:rPr lang="en-US" sz="4000" dirty="0">
                <a:solidFill>
                  <a:schemeClr val="tx1"/>
                </a:solidFill>
                <a:latin typeface="Aharoni" panose="02010803020104030203" pitchFamily="2" charset="-79"/>
                <a:cs typeface="Aharoni" panose="02010803020104030203" pitchFamily="2" charset="-79"/>
              </a:rPr>
              <a:t>Organizational Ethics</a:t>
            </a:r>
          </a:p>
        </p:txBody>
      </p:sp>
      <p:sp>
        <p:nvSpPr>
          <p:cNvPr id="3" name="Content Placeholder 2"/>
          <p:cNvSpPr>
            <a:spLocks noGrp="1"/>
          </p:cNvSpPr>
          <p:nvPr>
            <p:ph idx="1"/>
          </p:nvPr>
        </p:nvSpPr>
        <p:spPr>
          <a:xfrm>
            <a:off x="677334" y="1927804"/>
            <a:ext cx="9115890" cy="2176364"/>
          </a:xfrm>
        </p:spPr>
        <p:txBody>
          <a:bodyPr>
            <a:normAutofit fontScale="92500"/>
          </a:bodyPr>
          <a:lstStyle/>
          <a:p>
            <a:pPr>
              <a:buNone/>
            </a:pPr>
            <a:r>
              <a:rPr lang="en-US" sz="2800" b="1" dirty="0">
                <a:solidFill>
                  <a:schemeClr val="tx1"/>
                </a:solidFill>
              </a:rPr>
              <a:t>What is the role of compliance when it comes to ethics</a:t>
            </a:r>
            <a:r>
              <a:rPr lang="en-US" sz="2800" dirty="0">
                <a:solidFill>
                  <a:schemeClr val="tx1"/>
                </a:solidFill>
              </a:rPr>
              <a:t>?</a:t>
            </a:r>
          </a:p>
          <a:p>
            <a:pPr>
              <a:buNone/>
            </a:pPr>
            <a:r>
              <a:rPr lang="en-US" sz="2800" dirty="0">
                <a:solidFill>
                  <a:schemeClr val="tx1"/>
                </a:solidFill>
              </a:rPr>
              <a:t>	</a:t>
            </a:r>
            <a:r>
              <a:rPr lang="en-US" sz="2400" dirty="0">
                <a:solidFill>
                  <a:schemeClr val="tx1"/>
                </a:solidFill>
              </a:rPr>
              <a:t>Support the organization toward an ethical culture. OIG Compliance Guideline states one purpose of compliance program is to, “..increase the likelihood of preventing, identifying, and correcting unlawful and unethical behavior at an early stage”</a:t>
            </a:r>
          </a:p>
          <a:p>
            <a:pPr lvl="1"/>
            <a:endParaRPr lang="en-US" dirty="0"/>
          </a:p>
        </p:txBody>
      </p:sp>
      <p:sp>
        <p:nvSpPr>
          <p:cNvPr id="4" name="Slide Number Placeholder 3"/>
          <p:cNvSpPr>
            <a:spLocks noGrp="1"/>
          </p:cNvSpPr>
          <p:nvPr>
            <p:ph type="sldNum" sz="quarter" idx="12"/>
          </p:nvPr>
        </p:nvSpPr>
        <p:spPr/>
        <p:txBody>
          <a:bodyPr/>
          <a:lstStyle/>
          <a:p>
            <a:fld id="{2F9E49DC-9F51-4AB8-95F2-513005630985}" type="slidenum">
              <a:rPr lang="en-US" smtClean="0"/>
              <a:pPr/>
              <a:t>7</a:t>
            </a:fld>
            <a:endParaRPr lang="en-US" dirty="0"/>
          </a:p>
        </p:txBody>
      </p:sp>
      <p:sp>
        <p:nvSpPr>
          <p:cNvPr id="5" name="TextBox 4"/>
          <p:cNvSpPr txBox="1"/>
          <p:nvPr/>
        </p:nvSpPr>
        <p:spPr>
          <a:xfrm>
            <a:off x="677334" y="502664"/>
            <a:ext cx="9225618" cy="492443"/>
          </a:xfrm>
          <a:prstGeom prst="rect">
            <a:avLst/>
          </a:prstGeom>
          <a:noFill/>
        </p:spPr>
        <p:txBody>
          <a:bodyPr wrap="square" rtlCol="0">
            <a:spAutoFit/>
          </a:bodyPr>
          <a:lstStyle/>
          <a:p>
            <a:pPr algn="ctr"/>
            <a:r>
              <a:rPr lang="en-US" sz="2600" dirty="0">
                <a:solidFill>
                  <a:schemeClr val="accent2">
                    <a:lumMod val="75000"/>
                  </a:schemeClr>
                </a:solidFill>
              </a:rPr>
              <a:t>INTERSECTION OF COMPLIANCE AND ETHICS</a:t>
            </a:r>
          </a:p>
        </p:txBody>
      </p:sp>
      <p:sp>
        <p:nvSpPr>
          <p:cNvPr id="6" name="TextBox 5"/>
          <p:cNvSpPr txBox="1"/>
          <p:nvPr/>
        </p:nvSpPr>
        <p:spPr>
          <a:xfrm>
            <a:off x="677334" y="4296583"/>
            <a:ext cx="9254942" cy="1815882"/>
          </a:xfrm>
          <a:prstGeom prst="rect">
            <a:avLst/>
          </a:prstGeom>
          <a:noFill/>
        </p:spPr>
        <p:txBody>
          <a:bodyPr wrap="square" rtlCol="0">
            <a:spAutoFit/>
          </a:bodyPr>
          <a:lstStyle/>
          <a:p>
            <a:pPr>
              <a:buNone/>
            </a:pPr>
            <a:r>
              <a:rPr lang="en-US" sz="2400" b="1" dirty="0"/>
              <a:t>What does this look like? </a:t>
            </a:r>
          </a:p>
          <a:p>
            <a:pPr>
              <a:buNone/>
            </a:pPr>
            <a:r>
              <a:rPr lang="en-US" sz="2200" dirty="0"/>
              <a:t>    Establishing policies, procedures, and business processes that  </a:t>
            </a:r>
          </a:p>
          <a:p>
            <a:pPr>
              <a:buNone/>
            </a:pPr>
            <a:r>
              <a:rPr lang="en-US" sz="2200" dirty="0"/>
              <a:t>    support and encourage employees to act in conformity with the</a:t>
            </a:r>
          </a:p>
          <a:p>
            <a:pPr>
              <a:buNone/>
            </a:pPr>
            <a:r>
              <a:rPr lang="en-US" sz="2200" dirty="0"/>
              <a:t>    organization’s values. </a:t>
            </a:r>
            <a:r>
              <a:rPr lang="en-US" sz="2200" b="1" dirty="0"/>
              <a:t>Examples </a:t>
            </a:r>
            <a:r>
              <a:rPr lang="en-US" sz="2200" dirty="0"/>
              <a:t>include a Code of Conduct, and  other standards that encourage transparency and open communication.  </a:t>
            </a:r>
          </a:p>
        </p:txBody>
      </p:sp>
    </p:spTree>
    <p:extLst>
      <p:ext uri="{BB962C8B-B14F-4D97-AF65-F5344CB8AC3E}">
        <p14:creationId xmlns:p14="http://schemas.microsoft.com/office/powerpoint/2010/main" val="21664558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989801"/>
            <a:ext cx="8596668" cy="705104"/>
          </a:xfrm>
        </p:spPr>
        <p:txBody>
          <a:bodyPr>
            <a:normAutofit/>
          </a:bodyPr>
          <a:lstStyle/>
          <a:p>
            <a:pPr algn="ctr"/>
            <a:r>
              <a:rPr lang="en-US" sz="4000" dirty="0">
                <a:solidFill>
                  <a:schemeClr val="tx1"/>
                </a:solidFill>
                <a:latin typeface="Aharoni" panose="02010803020104030203" pitchFamily="2" charset="-79"/>
                <a:cs typeface="Aharoni" panose="02010803020104030203" pitchFamily="2" charset="-79"/>
              </a:rPr>
              <a:t>Organizational Ethics</a:t>
            </a:r>
          </a:p>
        </p:txBody>
      </p:sp>
      <p:sp>
        <p:nvSpPr>
          <p:cNvPr id="4" name="Slide Number Placeholder 3"/>
          <p:cNvSpPr>
            <a:spLocks noGrp="1"/>
          </p:cNvSpPr>
          <p:nvPr>
            <p:ph type="sldNum" sz="quarter" idx="12"/>
          </p:nvPr>
        </p:nvSpPr>
        <p:spPr/>
        <p:txBody>
          <a:bodyPr/>
          <a:lstStyle/>
          <a:p>
            <a:fld id="{2F9E49DC-9F51-4AB8-95F2-513005630985}" type="slidenum">
              <a:rPr lang="en-US" smtClean="0"/>
              <a:pPr/>
              <a:t>8</a:t>
            </a:fld>
            <a:endParaRPr lang="en-US" dirty="0"/>
          </a:p>
        </p:txBody>
      </p:sp>
      <p:sp>
        <p:nvSpPr>
          <p:cNvPr id="5" name="TextBox 4"/>
          <p:cNvSpPr txBox="1"/>
          <p:nvPr/>
        </p:nvSpPr>
        <p:spPr>
          <a:xfrm>
            <a:off x="677334" y="502664"/>
            <a:ext cx="9225618" cy="492443"/>
          </a:xfrm>
          <a:prstGeom prst="rect">
            <a:avLst/>
          </a:prstGeom>
          <a:noFill/>
        </p:spPr>
        <p:txBody>
          <a:bodyPr wrap="square" rtlCol="0">
            <a:spAutoFit/>
          </a:bodyPr>
          <a:lstStyle/>
          <a:p>
            <a:pPr algn="ctr"/>
            <a:r>
              <a:rPr lang="en-US" sz="2600" dirty="0">
                <a:solidFill>
                  <a:schemeClr val="accent2">
                    <a:lumMod val="75000"/>
                  </a:schemeClr>
                </a:solidFill>
              </a:rPr>
              <a:t>INTERSECTION OF COMPLIANCE AND ETHICS</a:t>
            </a:r>
          </a:p>
        </p:txBody>
      </p:sp>
      <p:sp>
        <p:nvSpPr>
          <p:cNvPr id="7" name="Content Placeholder 6"/>
          <p:cNvSpPr>
            <a:spLocks noGrp="1"/>
          </p:cNvSpPr>
          <p:nvPr>
            <p:ph idx="1"/>
          </p:nvPr>
        </p:nvSpPr>
        <p:spPr/>
        <p:txBody>
          <a:bodyPr>
            <a:normAutofit fontScale="92500" lnSpcReduction="10000"/>
          </a:bodyPr>
          <a:lstStyle/>
          <a:p>
            <a:pPr marL="0" indent="0" algn="ctr">
              <a:buNone/>
            </a:pPr>
            <a:r>
              <a:rPr lang="en-US" sz="2400" dirty="0">
                <a:solidFill>
                  <a:schemeClr val="accent1"/>
                </a:solidFill>
              </a:rPr>
              <a:t>Steps for Approaching An Ethical Dilemma</a:t>
            </a:r>
          </a:p>
          <a:p>
            <a:pPr>
              <a:buNone/>
            </a:pPr>
            <a:r>
              <a:rPr lang="en-US" b="1" dirty="0"/>
              <a:t>E – Examine relevant values (yours, consumer’s, organization’s)</a:t>
            </a:r>
          </a:p>
          <a:p>
            <a:pPr>
              <a:buNone/>
            </a:pPr>
            <a:r>
              <a:rPr lang="en-US" b="1" dirty="0"/>
              <a:t>T – Think about relevant law, practice, policies</a:t>
            </a:r>
          </a:p>
          <a:p>
            <a:pPr>
              <a:buNone/>
            </a:pPr>
            <a:r>
              <a:rPr lang="en-US" b="1" dirty="0"/>
              <a:t>H – Hypothesize about different paths and imagine the consequences</a:t>
            </a:r>
          </a:p>
          <a:p>
            <a:pPr>
              <a:buNone/>
            </a:pPr>
            <a:r>
              <a:rPr lang="en-US" b="1" dirty="0"/>
              <a:t>I – Identify who will be helped or harmed in each possible scenario.  Ask yourself “Who is most vulnerable in this situation?”  “Who is my client?”</a:t>
            </a:r>
          </a:p>
          <a:p>
            <a:pPr>
              <a:buNone/>
            </a:pPr>
            <a:r>
              <a:rPr lang="en-US" b="1" dirty="0"/>
              <a:t>C – Consult with supervisor and other colleagues to evaluate options before acting, then your actions document well</a:t>
            </a:r>
          </a:p>
          <a:p>
            <a:pPr>
              <a:buNone/>
            </a:pPr>
            <a:endParaRPr lang="en-US" b="1" dirty="0"/>
          </a:p>
          <a:p>
            <a:pPr>
              <a:buNone/>
            </a:pPr>
            <a:endParaRPr lang="en-US" b="1" dirty="0"/>
          </a:p>
          <a:p>
            <a:pPr>
              <a:buNone/>
            </a:pPr>
            <a:r>
              <a:rPr lang="en-US" dirty="0"/>
              <a:t>(ETHIC Model by Dr. Elaine P. Congress)</a:t>
            </a:r>
          </a:p>
          <a:p>
            <a:pPr lvl="1"/>
            <a:endParaRPr lang="en-US" dirty="0"/>
          </a:p>
        </p:txBody>
      </p:sp>
    </p:spTree>
    <p:extLst>
      <p:ext uri="{BB962C8B-B14F-4D97-AF65-F5344CB8AC3E}">
        <p14:creationId xmlns:p14="http://schemas.microsoft.com/office/powerpoint/2010/main" val="9629004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Which of the following are actual or potential Conflicts of Interest that should be reported to your supervisor or HR? </a:t>
            </a:r>
          </a:p>
        </p:txBody>
      </p:sp>
      <p:sp>
        <p:nvSpPr>
          <p:cNvPr id="3" name="Content Placeholder 2"/>
          <p:cNvSpPr>
            <a:spLocks noGrp="1"/>
          </p:cNvSpPr>
          <p:nvPr>
            <p:ph idx="1"/>
          </p:nvPr>
        </p:nvSpPr>
        <p:spPr>
          <a:xfrm>
            <a:off x="677334" y="2343151"/>
            <a:ext cx="8596668" cy="2777489"/>
          </a:xfrm>
        </p:spPr>
        <p:txBody>
          <a:bodyPr/>
          <a:lstStyle/>
          <a:p>
            <a:pPr>
              <a:buAutoNum type="arabicPeriod"/>
            </a:pPr>
            <a:r>
              <a:rPr lang="en-US" dirty="0"/>
              <a:t>You accepted paid outside employment at a contracted provider entity, but it is only part-time and will not interfere with your normal work schedule for your entity.</a:t>
            </a:r>
          </a:p>
          <a:p>
            <a:pPr>
              <a:buAutoNum type="arabicPeriod"/>
            </a:pPr>
            <a:r>
              <a:rPr lang="en-US" dirty="0"/>
              <a:t>Your spouse works for a vendor that is seeking to contract with your entity. </a:t>
            </a:r>
          </a:p>
          <a:p>
            <a:pPr>
              <a:buAutoNum type="arabicPeriod"/>
            </a:pPr>
            <a:r>
              <a:rPr lang="en-US" dirty="0"/>
              <a:t>Your job includes referring consumers to providers and your daughter works at a provider organization. </a:t>
            </a:r>
          </a:p>
          <a:p>
            <a:pPr>
              <a:buAutoNum type="arabicPeriod"/>
            </a:pPr>
            <a:r>
              <a:rPr lang="en-US" dirty="0"/>
              <a:t>You are completing a Master’s Degree Program and are performing your internship at a contracted provider entity. </a:t>
            </a:r>
          </a:p>
          <a:p>
            <a:pPr>
              <a:buAutoNum type="arabicPeriod"/>
            </a:pPr>
            <a:endParaRPr lang="en-US" dirty="0"/>
          </a:p>
        </p:txBody>
      </p:sp>
      <p:sp>
        <p:nvSpPr>
          <p:cNvPr id="4" name="Slide Number Placeholder 3"/>
          <p:cNvSpPr>
            <a:spLocks noGrp="1"/>
          </p:cNvSpPr>
          <p:nvPr>
            <p:ph type="sldNum" sz="quarter" idx="12"/>
          </p:nvPr>
        </p:nvSpPr>
        <p:spPr/>
        <p:txBody>
          <a:bodyPr/>
          <a:lstStyle/>
          <a:p>
            <a:fld id="{2F9E49DC-9F51-4AB8-95F2-513005630985}" type="slidenum">
              <a:rPr lang="en-US" smtClean="0"/>
              <a:t>9</a:t>
            </a:fld>
            <a:endParaRPr lang="en-US" dirty="0"/>
          </a:p>
        </p:txBody>
      </p:sp>
      <p:sp>
        <p:nvSpPr>
          <p:cNvPr id="5" name="TextBox 4"/>
          <p:cNvSpPr txBox="1"/>
          <p:nvPr/>
        </p:nvSpPr>
        <p:spPr>
          <a:xfrm>
            <a:off x="677334" y="5300594"/>
            <a:ext cx="8750808" cy="923330"/>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en-US" dirty="0"/>
              <a:t>ALL OF THE ABOVE!! Actual, potential, and even the appearance of a Conflict of Interest should be disclosed to your supervisor or HR. This supports transparency and integrity in your organization. </a:t>
            </a:r>
          </a:p>
        </p:txBody>
      </p:sp>
      <p:sp>
        <p:nvSpPr>
          <p:cNvPr id="6" name="TextBox 5"/>
          <p:cNvSpPr txBox="1"/>
          <p:nvPr/>
        </p:nvSpPr>
        <p:spPr>
          <a:xfrm>
            <a:off x="3843717" y="147935"/>
            <a:ext cx="1945767" cy="461665"/>
          </a:xfrm>
          <a:prstGeom prst="rect">
            <a:avLst/>
          </a:prstGeom>
          <a:noFill/>
        </p:spPr>
        <p:txBody>
          <a:bodyPr wrap="square" rtlCol="0">
            <a:spAutoFit/>
          </a:bodyPr>
          <a:lstStyle/>
          <a:p>
            <a:r>
              <a:rPr lang="en-US" sz="2400" dirty="0">
                <a:solidFill>
                  <a:srgbClr val="FF0000"/>
                </a:solidFill>
                <a:latin typeface="Aharoni" panose="02010803020104030203" pitchFamily="2" charset="-79"/>
                <a:cs typeface="Aharoni" panose="02010803020104030203" pitchFamily="2" charset="-79"/>
              </a:rPr>
              <a:t>PRACTICE</a:t>
            </a:r>
          </a:p>
        </p:txBody>
      </p:sp>
    </p:spTree>
    <p:extLst>
      <p:ext uri="{BB962C8B-B14F-4D97-AF65-F5344CB8AC3E}">
        <p14:creationId xmlns:p14="http://schemas.microsoft.com/office/powerpoint/2010/main" val="37207469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718868"/>
          </a:xfrm>
        </p:spPr>
        <p:txBody>
          <a:bodyPr/>
          <a:lstStyle/>
          <a:p>
            <a:pPr algn="ctr"/>
            <a:r>
              <a:rPr lang="en-US" dirty="0">
                <a:solidFill>
                  <a:schemeClr val="accent1">
                    <a:lumMod val="50000"/>
                  </a:schemeClr>
                </a:solidFill>
              </a:rPr>
              <a:t>Laws Impacting Healthcare</a:t>
            </a:r>
          </a:p>
        </p:txBody>
      </p:sp>
      <p:sp>
        <p:nvSpPr>
          <p:cNvPr id="3" name="Content Placeholder 2"/>
          <p:cNvSpPr>
            <a:spLocks noGrp="1"/>
          </p:cNvSpPr>
          <p:nvPr>
            <p:ph idx="1"/>
          </p:nvPr>
        </p:nvSpPr>
        <p:spPr>
          <a:xfrm>
            <a:off x="677334" y="1239789"/>
            <a:ext cx="8596668" cy="3648974"/>
          </a:xfrm>
        </p:spPr>
        <p:txBody>
          <a:bodyPr>
            <a:normAutofit/>
          </a:bodyPr>
          <a:lstStyle/>
          <a:p>
            <a:pPr marL="0" indent="0" algn="ctr">
              <a:buNone/>
            </a:pPr>
            <a:r>
              <a:rPr lang="en-US" sz="4000" dirty="0">
                <a:solidFill>
                  <a:schemeClr val="tx1"/>
                </a:solidFill>
                <a:latin typeface="Aharoni" panose="02010803020104030203" pitchFamily="2" charset="-79"/>
                <a:cs typeface="Aharoni" panose="02010803020104030203" pitchFamily="2" charset="-79"/>
              </a:rPr>
              <a:t>Deficit Reduction Act 2005</a:t>
            </a:r>
          </a:p>
          <a:p>
            <a:r>
              <a:rPr lang="en-US" dirty="0"/>
              <a:t>Education and training for employees, contractors and agents that contains detailed information about the Federal False Claims Acts, whistleblower provisions, and information about preventing and detecting Fraud, Waste, and Abuse in the Federal health care programs. </a:t>
            </a:r>
          </a:p>
          <a:p>
            <a:r>
              <a:rPr lang="en-US" dirty="0"/>
              <a:t>Written policies that include detailed provisions consistent with State and Federal False Claims Acts, whistleblower provisions, and other applicable laws. </a:t>
            </a:r>
          </a:p>
          <a:p>
            <a:r>
              <a:rPr lang="en-US" dirty="0"/>
              <a:t>Employee Handbook must include State and Federal laws, rights of employees to be protected as Whistleblowers, and any related policies and procedures</a:t>
            </a:r>
          </a:p>
        </p:txBody>
      </p:sp>
      <p:sp>
        <p:nvSpPr>
          <p:cNvPr id="4" name="Slide Number Placeholder 3"/>
          <p:cNvSpPr>
            <a:spLocks noGrp="1"/>
          </p:cNvSpPr>
          <p:nvPr>
            <p:ph type="sldNum" sz="quarter" idx="12"/>
          </p:nvPr>
        </p:nvSpPr>
        <p:spPr/>
        <p:txBody>
          <a:bodyPr/>
          <a:lstStyle/>
          <a:p>
            <a:fld id="{2F9E49DC-9F51-4AB8-95F2-513005630985}" type="slidenum">
              <a:rPr lang="en-US" smtClean="0"/>
              <a:t>10</a:t>
            </a:fld>
            <a:endParaRPr lang="en-US" dirty="0"/>
          </a:p>
        </p:txBody>
      </p:sp>
      <p:sp>
        <p:nvSpPr>
          <p:cNvPr id="5" name="TextBox 4"/>
          <p:cNvSpPr txBox="1"/>
          <p:nvPr/>
        </p:nvSpPr>
        <p:spPr>
          <a:xfrm>
            <a:off x="603850" y="5378546"/>
            <a:ext cx="9238891" cy="830997"/>
          </a:xfrm>
          <a:prstGeom prst="rect">
            <a:avLst/>
          </a:prstGeom>
          <a:noFill/>
        </p:spPr>
        <p:txBody>
          <a:bodyPr wrap="square" rtlCol="0">
            <a:spAutoFit/>
          </a:bodyPr>
          <a:lstStyle/>
          <a:p>
            <a:r>
              <a:rPr lang="en-US" sz="2400" dirty="0">
                <a:latin typeface="Aharoni" panose="02010803020104030203" pitchFamily="2" charset="-79"/>
                <a:cs typeface="Aharoni" panose="02010803020104030203" pitchFamily="2" charset="-79"/>
              </a:rPr>
              <a:t>It’s about Education, Written Standards, and creating increased joint oversight between Federal and State governments</a:t>
            </a:r>
          </a:p>
        </p:txBody>
      </p:sp>
      <p:cxnSp>
        <p:nvCxnSpPr>
          <p:cNvPr id="6" name="Straight Connector 5"/>
          <p:cNvCxnSpPr/>
          <p:nvPr/>
        </p:nvCxnSpPr>
        <p:spPr>
          <a:xfrm flipV="1">
            <a:off x="998767" y="1818251"/>
            <a:ext cx="8449056" cy="18288"/>
          </a:xfrm>
          <a:prstGeom prst="line">
            <a:avLst/>
          </a:prstGeom>
          <a:ln w="5715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889901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8184" y="211508"/>
            <a:ext cx="10515600" cy="812799"/>
          </a:xfrm>
        </p:spPr>
        <p:txBody>
          <a:bodyPr/>
          <a:lstStyle/>
          <a:p>
            <a:pPr algn="ctr"/>
            <a:r>
              <a:rPr lang="en-US" dirty="0">
                <a:solidFill>
                  <a:schemeClr val="accent1">
                    <a:lumMod val="50000"/>
                  </a:schemeClr>
                </a:solidFill>
              </a:rPr>
              <a:t>Laws Impacting Healthcare</a:t>
            </a:r>
          </a:p>
        </p:txBody>
      </p:sp>
      <p:sp>
        <p:nvSpPr>
          <p:cNvPr id="3" name="Content Placeholder 2"/>
          <p:cNvSpPr>
            <a:spLocks noGrp="1"/>
          </p:cNvSpPr>
          <p:nvPr>
            <p:ph idx="1"/>
          </p:nvPr>
        </p:nvSpPr>
        <p:spPr>
          <a:xfrm>
            <a:off x="680767" y="2060758"/>
            <a:ext cx="10315755" cy="4221285"/>
          </a:xfrm>
        </p:spPr>
        <p:txBody>
          <a:bodyPr>
            <a:normAutofit fontScale="92500" lnSpcReduction="20000"/>
          </a:bodyPr>
          <a:lstStyle/>
          <a:p>
            <a:pPr lvl="0">
              <a:buClr>
                <a:srgbClr val="90C226"/>
              </a:buClr>
            </a:pPr>
            <a:r>
              <a:rPr lang="en-US" sz="1900" dirty="0">
                <a:solidFill>
                  <a:prstClr val="black">
                    <a:lumMod val="75000"/>
                    <a:lumOff val="25000"/>
                  </a:prstClr>
                </a:solidFill>
              </a:rPr>
              <a:t>Federal statute that covers fraud involving any federally funded contract or program, including the Medicaid program.</a:t>
            </a:r>
          </a:p>
          <a:p>
            <a:pPr lvl="0">
              <a:buClr>
                <a:srgbClr val="90C226"/>
              </a:buClr>
            </a:pPr>
            <a:r>
              <a:rPr lang="en-US" sz="1900" dirty="0">
                <a:solidFill>
                  <a:prstClr val="black">
                    <a:lumMod val="75000"/>
                    <a:lumOff val="25000"/>
                  </a:prstClr>
                </a:solidFill>
              </a:rPr>
              <a:t>Establishes civil liability for certain acts, including:</a:t>
            </a:r>
          </a:p>
          <a:p>
            <a:pPr lvl="1">
              <a:buClr>
                <a:srgbClr val="90C226"/>
              </a:buClr>
            </a:pPr>
            <a:r>
              <a:rPr lang="en-US" sz="1700" dirty="0">
                <a:solidFill>
                  <a:prstClr val="black">
                    <a:lumMod val="75000"/>
                    <a:lumOff val="25000"/>
                  </a:prstClr>
                </a:solidFill>
              </a:rPr>
              <a:t>Knowingly presenting a false or fraudulent claim to the government for payment;</a:t>
            </a:r>
          </a:p>
          <a:p>
            <a:pPr lvl="1">
              <a:buClr>
                <a:srgbClr val="90C226"/>
              </a:buClr>
            </a:pPr>
            <a:r>
              <a:rPr lang="en-US" sz="1700" dirty="0">
                <a:solidFill>
                  <a:prstClr val="black">
                    <a:lumMod val="75000"/>
                    <a:lumOff val="25000"/>
                  </a:prstClr>
                </a:solidFill>
              </a:rPr>
              <a:t>Knowingly making, using, or causing to be made or used, a false record or statement to get a false or fraudulent claim paid or approved;</a:t>
            </a:r>
          </a:p>
          <a:p>
            <a:pPr lvl="1">
              <a:buClr>
                <a:srgbClr val="90C226"/>
              </a:buClr>
            </a:pPr>
            <a:r>
              <a:rPr lang="en-US" sz="1700" dirty="0">
                <a:solidFill>
                  <a:prstClr val="black">
                    <a:lumMod val="75000"/>
                    <a:lumOff val="25000"/>
                  </a:prstClr>
                </a:solidFill>
              </a:rPr>
              <a:t>Conspiring to defraud by getting a false or fraudulent claim allowed or paid;</a:t>
            </a:r>
          </a:p>
          <a:p>
            <a:pPr lvl="1">
              <a:buClr>
                <a:srgbClr val="90C226"/>
              </a:buClr>
            </a:pPr>
            <a:r>
              <a:rPr lang="en-US" sz="1700" dirty="0">
                <a:solidFill>
                  <a:prstClr val="black">
                    <a:lumMod val="75000"/>
                    <a:lumOff val="25000"/>
                  </a:prstClr>
                </a:solidFill>
              </a:rPr>
              <a:t>Knowingly making, using, or causing to be made or used, a false record or statement to conceal, avoid, or decrease an obligation to pay or transmit money or property to the government. </a:t>
            </a:r>
          </a:p>
          <a:p>
            <a:pPr lvl="0">
              <a:buClr>
                <a:srgbClr val="90C226"/>
              </a:buClr>
            </a:pPr>
            <a:r>
              <a:rPr lang="en-US" sz="1900" dirty="0">
                <a:solidFill>
                  <a:prstClr val="black">
                    <a:lumMod val="75000"/>
                    <a:lumOff val="25000"/>
                  </a:prstClr>
                </a:solidFill>
              </a:rPr>
              <a:t>“Knowingly” means:</a:t>
            </a:r>
          </a:p>
          <a:p>
            <a:pPr lvl="1">
              <a:buClr>
                <a:srgbClr val="90C226"/>
              </a:buClr>
            </a:pPr>
            <a:r>
              <a:rPr lang="en-US" sz="1700" dirty="0">
                <a:solidFill>
                  <a:prstClr val="black">
                    <a:lumMod val="75000"/>
                    <a:lumOff val="25000"/>
                  </a:prstClr>
                </a:solidFill>
              </a:rPr>
              <a:t>Actual knowledge of the information;</a:t>
            </a:r>
          </a:p>
          <a:p>
            <a:pPr lvl="1">
              <a:buClr>
                <a:srgbClr val="90C226"/>
              </a:buClr>
            </a:pPr>
            <a:r>
              <a:rPr lang="en-US" sz="1700" dirty="0">
                <a:solidFill>
                  <a:prstClr val="black">
                    <a:lumMod val="75000"/>
                    <a:lumOff val="25000"/>
                  </a:prstClr>
                </a:solidFill>
              </a:rPr>
              <a:t>Acting in deliberate ignorance of the truth or falsity of the information; or</a:t>
            </a:r>
          </a:p>
          <a:p>
            <a:pPr lvl="1">
              <a:buClr>
                <a:srgbClr val="90C226"/>
              </a:buClr>
            </a:pPr>
            <a:r>
              <a:rPr lang="en-US" sz="1700" dirty="0">
                <a:solidFill>
                  <a:prstClr val="black">
                    <a:lumMod val="75000"/>
                    <a:lumOff val="25000"/>
                  </a:prstClr>
                </a:solidFill>
              </a:rPr>
              <a:t>Acting in reckless disregard of the truth or falsity of the information. </a:t>
            </a:r>
          </a:p>
          <a:p>
            <a:pPr lvl="1">
              <a:buClr>
                <a:srgbClr val="90C226"/>
              </a:buClr>
            </a:pPr>
            <a:r>
              <a:rPr lang="en-US" sz="1700" dirty="0">
                <a:solidFill>
                  <a:srgbClr val="FF0000"/>
                </a:solidFill>
              </a:rPr>
              <a:t>**No proof of specific intent to defraud is required!!** </a:t>
            </a:r>
          </a:p>
          <a:p>
            <a:pPr marL="0" indent="0">
              <a:buNone/>
            </a:pPr>
            <a:endParaRPr lang="en-US" sz="1400" dirty="0"/>
          </a:p>
        </p:txBody>
      </p:sp>
      <p:sp>
        <p:nvSpPr>
          <p:cNvPr id="4" name="Slide Number Placeholder 3"/>
          <p:cNvSpPr>
            <a:spLocks noGrp="1"/>
          </p:cNvSpPr>
          <p:nvPr>
            <p:ph type="sldNum" sz="quarter" idx="12"/>
          </p:nvPr>
        </p:nvSpPr>
        <p:spPr/>
        <p:txBody>
          <a:bodyPr/>
          <a:lstStyle/>
          <a:p>
            <a:fld id="{2F9E49DC-9F51-4AB8-95F2-513005630985}" type="slidenum">
              <a:rPr lang="en-US" smtClean="0"/>
              <a:t>11</a:t>
            </a:fld>
            <a:endParaRPr lang="en-US" dirty="0"/>
          </a:p>
        </p:txBody>
      </p:sp>
      <p:sp>
        <p:nvSpPr>
          <p:cNvPr id="5" name="TextBox 4"/>
          <p:cNvSpPr txBox="1"/>
          <p:nvPr/>
        </p:nvSpPr>
        <p:spPr>
          <a:xfrm>
            <a:off x="803407" y="1024307"/>
            <a:ext cx="9325155" cy="830997"/>
          </a:xfrm>
          <a:prstGeom prst="rect">
            <a:avLst/>
          </a:prstGeom>
          <a:noFill/>
        </p:spPr>
        <p:txBody>
          <a:bodyPr wrap="square" rtlCol="0">
            <a:spAutoFit/>
          </a:bodyPr>
          <a:lstStyle/>
          <a:p>
            <a:pPr algn="ctr"/>
            <a:r>
              <a:rPr lang="en-US" sz="4800" b="1" dirty="0">
                <a:latin typeface="Aharoni" panose="02010803020104030203" pitchFamily="2" charset="-79"/>
                <a:cs typeface="Aharoni" panose="02010803020104030203" pitchFamily="2" charset="-79"/>
              </a:rPr>
              <a:t>FEDERAL FALSE CLAIMS ACT</a:t>
            </a:r>
          </a:p>
        </p:txBody>
      </p:sp>
      <p:cxnSp>
        <p:nvCxnSpPr>
          <p:cNvPr id="6" name="Straight Connector 5"/>
          <p:cNvCxnSpPr/>
          <p:nvPr/>
        </p:nvCxnSpPr>
        <p:spPr>
          <a:xfrm flipV="1">
            <a:off x="1241456" y="1818818"/>
            <a:ext cx="8449056" cy="18288"/>
          </a:xfrm>
          <a:prstGeom prst="line">
            <a:avLst/>
          </a:prstGeom>
          <a:ln w="5715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118898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additive="base">
                                        <p:cTn id="14"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 calcmode="lin" valueType="num">
                                      <p:cBhvr additive="base">
                                        <p:cTn id="20"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3">
                                            <p:txEl>
                                              <p:pRg st="1" end="1"/>
                                            </p:txEl>
                                          </p:spTgt>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 calcmode="lin" valueType="num">
                                      <p:cBhvr additive="base">
                                        <p:cTn id="24"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3">
                                            <p:txEl>
                                              <p:pRg st="2" end="2"/>
                                            </p:txEl>
                                          </p:spTgt>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 calcmode="lin" valueType="num">
                                      <p:cBhvr additive="base">
                                        <p:cTn id="28"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9" dur="500" fill="hold"/>
                                        <p:tgtEl>
                                          <p:spTgt spid="3">
                                            <p:txEl>
                                              <p:pRg st="3" end="3"/>
                                            </p:txEl>
                                          </p:spTgt>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 calcmode="lin" valueType="num">
                                      <p:cBhvr additive="base">
                                        <p:cTn id="32"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3">
                                            <p:txEl>
                                              <p:pRg st="4" end="4"/>
                                            </p:txEl>
                                          </p:spTgt>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0"/>
                                  </p:stCondLst>
                                  <p:childTnLst>
                                    <p:set>
                                      <p:cBhvr>
                                        <p:cTn id="35" dur="1" fill="hold">
                                          <p:stCondLst>
                                            <p:cond delay="0"/>
                                          </p:stCondLst>
                                        </p:cTn>
                                        <p:tgtEl>
                                          <p:spTgt spid="3">
                                            <p:txEl>
                                              <p:pRg st="5" end="5"/>
                                            </p:txEl>
                                          </p:spTgt>
                                        </p:tgtEl>
                                        <p:attrNameLst>
                                          <p:attrName>style.visibility</p:attrName>
                                        </p:attrNameLst>
                                      </p:cBhvr>
                                      <p:to>
                                        <p:strVal val="visible"/>
                                      </p:to>
                                    </p:set>
                                    <p:anim calcmode="lin" valueType="num">
                                      <p:cBhvr additive="base">
                                        <p:cTn id="36"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7"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 calcmode="lin" valueType="num">
                                      <p:cBhvr additive="base">
                                        <p:cTn id="42"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3" dur="500" fill="hold"/>
                                        <p:tgtEl>
                                          <p:spTgt spid="3">
                                            <p:txEl>
                                              <p:pRg st="6" end="6"/>
                                            </p:txEl>
                                          </p:spTgt>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3">
                                            <p:txEl>
                                              <p:pRg st="7" end="7"/>
                                            </p:txEl>
                                          </p:spTgt>
                                        </p:tgtEl>
                                        <p:attrNameLst>
                                          <p:attrName>style.visibility</p:attrName>
                                        </p:attrNameLst>
                                      </p:cBhvr>
                                      <p:to>
                                        <p:strVal val="visible"/>
                                      </p:to>
                                    </p:set>
                                    <p:anim calcmode="lin" valueType="num">
                                      <p:cBhvr additive="base">
                                        <p:cTn id="46"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47" dur="500" fill="hold"/>
                                        <p:tgtEl>
                                          <p:spTgt spid="3">
                                            <p:txEl>
                                              <p:pRg st="7" end="7"/>
                                            </p:txEl>
                                          </p:spTgt>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3">
                                            <p:txEl>
                                              <p:pRg st="8" end="8"/>
                                            </p:txEl>
                                          </p:spTgt>
                                        </p:tgtEl>
                                        <p:attrNameLst>
                                          <p:attrName>style.visibility</p:attrName>
                                        </p:attrNameLst>
                                      </p:cBhvr>
                                      <p:to>
                                        <p:strVal val="visible"/>
                                      </p:to>
                                    </p:set>
                                    <p:anim calcmode="lin" valueType="num">
                                      <p:cBhvr additive="base">
                                        <p:cTn id="50"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51" dur="500" fill="hold"/>
                                        <p:tgtEl>
                                          <p:spTgt spid="3">
                                            <p:txEl>
                                              <p:pRg st="8" end="8"/>
                                            </p:txEl>
                                          </p:spTgt>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3">
                                            <p:txEl>
                                              <p:pRg st="9" end="9"/>
                                            </p:txEl>
                                          </p:spTgt>
                                        </p:tgtEl>
                                        <p:attrNameLst>
                                          <p:attrName>style.visibility</p:attrName>
                                        </p:attrNameLst>
                                      </p:cBhvr>
                                      <p:to>
                                        <p:strVal val="visible"/>
                                      </p:to>
                                    </p:set>
                                    <p:anim calcmode="lin" valueType="num">
                                      <p:cBhvr additive="base">
                                        <p:cTn id="54"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55" dur="500" fill="hold"/>
                                        <p:tgtEl>
                                          <p:spTgt spid="3">
                                            <p:txEl>
                                              <p:pRg st="9" end="9"/>
                                            </p:txEl>
                                          </p:spTgt>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3">
                                            <p:txEl>
                                              <p:pRg st="10" end="10"/>
                                            </p:txEl>
                                          </p:spTgt>
                                        </p:tgtEl>
                                        <p:attrNameLst>
                                          <p:attrName>style.visibility</p:attrName>
                                        </p:attrNameLst>
                                      </p:cBhvr>
                                      <p:to>
                                        <p:strVal val="visible"/>
                                      </p:to>
                                    </p:set>
                                    <p:anim calcmode="lin" valueType="num">
                                      <p:cBhvr additive="base">
                                        <p:cTn id="58"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59" dur="500" fill="hold"/>
                                        <p:tgtEl>
                                          <p:spTgt spid="3">
                                            <p:txEl>
                                              <p:pRg st="10" end="1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583721"/>
            <a:ext cx="8596668" cy="684362"/>
          </a:xfrm>
        </p:spPr>
        <p:txBody>
          <a:bodyPr/>
          <a:lstStyle/>
          <a:p>
            <a:pPr algn="ctr"/>
            <a:r>
              <a:rPr lang="en-US" dirty="0">
                <a:solidFill>
                  <a:srgbClr val="90C226">
                    <a:lumMod val="50000"/>
                  </a:srgbClr>
                </a:solidFill>
              </a:rPr>
              <a:t>Laws Impacting Healthcare</a:t>
            </a:r>
            <a:endParaRPr lang="en-US" dirty="0"/>
          </a:p>
        </p:txBody>
      </p:sp>
      <p:sp>
        <p:nvSpPr>
          <p:cNvPr id="3" name="Content Placeholder 2"/>
          <p:cNvSpPr>
            <a:spLocks noGrp="1"/>
          </p:cNvSpPr>
          <p:nvPr>
            <p:ph idx="1"/>
          </p:nvPr>
        </p:nvSpPr>
        <p:spPr>
          <a:xfrm>
            <a:off x="677334" y="2160590"/>
            <a:ext cx="8596668" cy="4067682"/>
          </a:xfrm>
        </p:spPr>
        <p:txBody>
          <a:bodyPr>
            <a:normAutofit fontScale="92500" lnSpcReduction="20000"/>
          </a:bodyPr>
          <a:lstStyle/>
          <a:p>
            <a:r>
              <a:rPr lang="en-US" dirty="0"/>
              <a:t>Examples:</a:t>
            </a:r>
          </a:p>
          <a:p>
            <a:pPr lvl="1"/>
            <a:r>
              <a:rPr lang="en-US" dirty="0"/>
              <a:t>Up-coding</a:t>
            </a:r>
          </a:p>
          <a:p>
            <a:pPr lvl="1"/>
            <a:r>
              <a:rPr lang="en-US" dirty="0"/>
              <a:t>Billing for unnecessary services</a:t>
            </a:r>
          </a:p>
          <a:p>
            <a:pPr lvl="1"/>
            <a:r>
              <a:rPr lang="en-US" dirty="0"/>
              <a:t>Billing for services or items that were not rendered</a:t>
            </a:r>
          </a:p>
          <a:p>
            <a:pPr lvl="1"/>
            <a:r>
              <a:rPr lang="en-US" dirty="0"/>
              <a:t>Billing for items or services performed by an excluded individual</a:t>
            </a:r>
          </a:p>
          <a:p>
            <a:pPr lvl="1"/>
            <a:r>
              <a:rPr lang="en-US" dirty="0"/>
              <a:t>Failing to repay overpayments within 60 days of identification  </a:t>
            </a:r>
          </a:p>
          <a:p>
            <a:pPr lvl="0">
              <a:buClr>
                <a:srgbClr val="90C226"/>
              </a:buClr>
            </a:pPr>
            <a:r>
              <a:rPr lang="en-US" dirty="0">
                <a:solidFill>
                  <a:prstClr val="black">
                    <a:lumMod val="75000"/>
                    <a:lumOff val="25000"/>
                  </a:prstClr>
                </a:solidFill>
              </a:rPr>
              <a:t>Penalties:</a:t>
            </a:r>
          </a:p>
          <a:p>
            <a:pPr lvl="1">
              <a:buClr>
                <a:srgbClr val="90C226"/>
              </a:buClr>
            </a:pPr>
            <a:r>
              <a:rPr lang="en-US" dirty="0"/>
              <a:t>Civil monetary penalties ranging from $5,500 to $11,000 for EACH false claim;</a:t>
            </a:r>
          </a:p>
          <a:p>
            <a:pPr lvl="1">
              <a:buClr>
                <a:srgbClr val="90C226"/>
              </a:buClr>
            </a:pPr>
            <a:r>
              <a:rPr lang="en-US" dirty="0"/>
              <a:t>Treble damages – three times the amount of damages incurred by the federal government related to the fraudulent or abusive conduct; </a:t>
            </a:r>
          </a:p>
          <a:p>
            <a:pPr lvl="1">
              <a:buClr>
                <a:srgbClr val="90C226"/>
              </a:buClr>
            </a:pPr>
            <a:r>
              <a:rPr lang="en-US" dirty="0"/>
              <a:t>Exclusion from participation in State and Federal programs;</a:t>
            </a:r>
          </a:p>
          <a:p>
            <a:pPr lvl="1">
              <a:buClr>
                <a:srgbClr val="90C226"/>
              </a:buClr>
            </a:pPr>
            <a:r>
              <a:rPr lang="en-US" dirty="0"/>
              <a:t>Federal criminal enforcement for intentional participation in the submission of a false claim.</a:t>
            </a:r>
          </a:p>
          <a:p>
            <a:pPr marL="457200" lvl="1" indent="0">
              <a:buClr>
                <a:srgbClr val="90C226"/>
              </a:buClr>
              <a:buNone/>
            </a:pPr>
            <a:endParaRPr lang="en-US" dirty="0">
              <a:solidFill>
                <a:prstClr val="black">
                  <a:lumMod val="75000"/>
                  <a:lumOff val="25000"/>
                </a:prstClr>
              </a:solidFill>
            </a:endParaRPr>
          </a:p>
          <a:p>
            <a:pPr lvl="1"/>
            <a:endParaRPr lang="en-US" dirty="0"/>
          </a:p>
        </p:txBody>
      </p:sp>
      <p:sp>
        <p:nvSpPr>
          <p:cNvPr id="4" name="Slide Number Placeholder 3"/>
          <p:cNvSpPr>
            <a:spLocks noGrp="1"/>
          </p:cNvSpPr>
          <p:nvPr>
            <p:ph type="sldNum" sz="quarter" idx="12"/>
          </p:nvPr>
        </p:nvSpPr>
        <p:spPr/>
        <p:txBody>
          <a:bodyPr/>
          <a:lstStyle/>
          <a:p>
            <a:fld id="{2F9E49DC-9F51-4AB8-95F2-513005630985}" type="slidenum">
              <a:rPr lang="en-US" smtClean="0"/>
              <a:t>12</a:t>
            </a:fld>
            <a:endParaRPr lang="en-US" dirty="0"/>
          </a:p>
        </p:txBody>
      </p:sp>
      <p:pic>
        <p:nvPicPr>
          <p:cNvPr id="5" name="Picture 4"/>
          <p:cNvPicPr>
            <a:picLocks noChangeAspect="1"/>
          </p:cNvPicPr>
          <p:nvPr/>
        </p:nvPicPr>
        <p:blipFill>
          <a:blip r:embed="rId2"/>
          <a:stretch>
            <a:fillRect/>
          </a:stretch>
        </p:blipFill>
        <p:spPr>
          <a:xfrm>
            <a:off x="571119" y="1046410"/>
            <a:ext cx="9327688" cy="1224951"/>
          </a:xfrm>
          <a:prstGeom prst="rect">
            <a:avLst/>
          </a:prstGeom>
        </p:spPr>
      </p:pic>
      <p:cxnSp>
        <p:nvCxnSpPr>
          <p:cNvPr id="6" name="Straight Connector 5"/>
          <p:cNvCxnSpPr/>
          <p:nvPr/>
        </p:nvCxnSpPr>
        <p:spPr>
          <a:xfrm flipV="1">
            <a:off x="751140" y="1964087"/>
            <a:ext cx="8449056" cy="18288"/>
          </a:xfrm>
          <a:prstGeom prst="line">
            <a:avLst/>
          </a:prstGeom>
          <a:ln w="5715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575932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779253"/>
          </a:xfrm>
        </p:spPr>
        <p:txBody>
          <a:bodyPr/>
          <a:lstStyle/>
          <a:p>
            <a:pPr algn="ctr"/>
            <a:r>
              <a:rPr lang="en-US" dirty="0">
                <a:solidFill>
                  <a:srgbClr val="90C226">
                    <a:lumMod val="50000"/>
                  </a:srgbClr>
                </a:solidFill>
              </a:rPr>
              <a:t>Laws Impacting Healthcare</a:t>
            </a:r>
            <a:endParaRPr lang="en-US" dirty="0"/>
          </a:p>
        </p:txBody>
      </p:sp>
      <p:sp>
        <p:nvSpPr>
          <p:cNvPr id="3" name="Content Placeholder 2"/>
          <p:cNvSpPr>
            <a:spLocks noGrp="1"/>
          </p:cNvSpPr>
          <p:nvPr>
            <p:ph idx="1"/>
          </p:nvPr>
        </p:nvSpPr>
        <p:spPr>
          <a:xfrm>
            <a:off x="677334" y="2001328"/>
            <a:ext cx="8596668" cy="4554747"/>
          </a:xfrm>
        </p:spPr>
        <p:txBody>
          <a:bodyPr>
            <a:normAutofit fontScale="92500" lnSpcReduction="10000"/>
          </a:bodyPr>
          <a:lstStyle/>
          <a:p>
            <a:pPr marL="0" lvl="0" indent="0" defTabSz="914400">
              <a:spcBef>
                <a:spcPts val="0"/>
              </a:spcBef>
              <a:buClrTx/>
              <a:buSzTx/>
              <a:buNone/>
            </a:pPr>
            <a:r>
              <a:rPr lang="en-US" dirty="0">
                <a:solidFill>
                  <a:prstClr val="black"/>
                </a:solidFill>
              </a:rPr>
              <a:t>Consumer Sally B. was scheduled for 60 minutes of psychotherapy with Dr. Smith. Sally arrived for her appointment extremely distraught and in crisis. The receptionist immediately contacted an ambulance. While waiting for the ambulance, Sally never left the waiting room. Dr. Smith interacted with Sally for approximately 5 minutes until the ambulance arrived and transported her to a nearby hospital. </a:t>
            </a:r>
          </a:p>
          <a:p>
            <a:pPr marL="0" lvl="0" indent="0" defTabSz="914400">
              <a:spcBef>
                <a:spcPts val="0"/>
              </a:spcBef>
              <a:buClrTx/>
              <a:buSzTx/>
              <a:buNone/>
            </a:pPr>
            <a:endParaRPr lang="en-US" dirty="0">
              <a:solidFill>
                <a:prstClr val="black"/>
              </a:solidFill>
            </a:endParaRPr>
          </a:p>
          <a:p>
            <a:pPr marL="0" lvl="0" indent="0" defTabSz="914400">
              <a:spcBef>
                <a:spcPts val="0"/>
              </a:spcBef>
              <a:buClrTx/>
              <a:buSzTx/>
              <a:buNone/>
            </a:pPr>
            <a:r>
              <a:rPr lang="en-US" dirty="0">
                <a:solidFill>
                  <a:prstClr val="black"/>
                </a:solidFill>
              </a:rPr>
              <a:t>Dr. Smith had 60 minutes scheduled for Sally B. and was unable to schedule other consumers during that time block. He also saw Sally B., even if it was for 5 minutes. Dr. Smith submitted a claim for Sally B.’s visit, for 60 minutes of psychotherapy. The claim was paid out of Medicaid. </a:t>
            </a:r>
          </a:p>
          <a:p>
            <a:pPr marL="0" indent="0">
              <a:buNone/>
            </a:pPr>
            <a:r>
              <a:rPr lang="en-US" dirty="0"/>
              <a:t>A month later, as part of a routine Medicaid Services Verification audit, Sally B.’s claim was selected as part of the audit sample. When auditors contacted Dr. Smith’s office to obtain documentation to support the service billed, he instructed his receptionist (the one who called the ambulance) to create a Progress Note for 60 minutes of Psychotherapy, furnished to Sally B. on the day she went to the hospital. The receptionist created the note, Dr. Smith signed it and dated it the day Sally B. went to the hospital, and the Progress Note was provided to the auditors to support the service billed. </a:t>
            </a:r>
          </a:p>
        </p:txBody>
      </p:sp>
      <p:sp>
        <p:nvSpPr>
          <p:cNvPr id="4" name="Slide Number Placeholder 3"/>
          <p:cNvSpPr>
            <a:spLocks noGrp="1"/>
          </p:cNvSpPr>
          <p:nvPr>
            <p:ph type="sldNum" sz="quarter" idx="12"/>
          </p:nvPr>
        </p:nvSpPr>
        <p:spPr/>
        <p:txBody>
          <a:bodyPr/>
          <a:lstStyle/>
          <a:p>
            <a:fld id="{2F9E49DC-9F51-4AB8-95F2-513005630985}" type="slidenum">
              <a:rPr lang="en-US" smtClean="0"/>
              <a:t>13</a:t>
            </a:fld>
            <a:endParaRPr lang="en-US" dirty="0"/>
          </a:p>
        </p:txBody>
      </p:sp>
      <p:sp>
        <p:nvSpPr>
          <p:cNvPr id="6" name="TextBox 5"/>
          <p:cNvSpPr txBox="1"/>
          <p:nvPr/>
        </p:nvSpPr>
        <p:spPr>
          <a:xfrm>
            <a:off x="380326" y="1155940"/>
            <a:ext cx="9367523" cy="845388"/>
          </a:xfrm>
          <a:prstGeom prst="rect">
            <a:avLst/>
          </a:prstGeom>
          <a:noFill/>
        </p:spPr>
        <p:txBody>
          <a:bodyPr wrap="square" rtlCol="0">
            <a:spAutoFit/>
          </a:bodyPr>
          <a:lstStyle/>
          <a:p>
            <a:pPr lvl="0" algn="ctr"/>
            <a:r>
              <a:rPr lang="en-US" sz="4800" b="1" dirty="0">
                <a:solidFill>
                  <a:prstClr val="black"/>
                </a:solidFill>
                <a:latin typeface="Aharoni" panose="02010803020104030203" pitchFamily="2" charset="-79"/>
                <a:cs typeface="Aharoni" panose="02010803020104030203" pitchFamily="2" charset="-79"/>
              </a:rPr>
              <a:t>FEDERAL FALSE CLAIMS ACT</a:t>
            </a:r>
          </a:p>
        </p:txBody>
      </p:sp>
      <p:sp>
        <p:nvSpPr>
          <p:cNvPr id="7" name="TextBox 6"/>
          <p:cNvSpPr txBox="1"/>
          <p:nvPr/>
        </p:nvSpPr>
        <p:spPr>
          <a:xfrm>
            <a:off x="10701566" y="491706"/>
            <a:ext cx="1107996" cy="6064369"/>
          </a:xfrm>
          <a:prstGeom prst="rect">
            <a:avLst/>
          </a:prstGeom>
          <a:noFill/>
        </p:spPr>
        <p:txBody>
          <a:bodyPr vert="vert" wrap="square" rtlCol="0">
            <a:spAutoFit/>
          </a:bodyPr>
          <a:lstStyle/>
          <a:p>
            <a:pPr algn="ctr"/>
            <a:r>
              <a:rPr lang="en-US" sz="6000" b="1" dirty="0">
                <a:solidFill>
                  <a:srgbClr val="FF0000"/>
                </a:solidFill>
              </a:rPr>
              <a:t>PROBLEMS??</a:t>
            </a:r>
          </a:p>
        </p:txBody>
      </p:sp>
      <p:sp>
        <p:nvSpPr>
          <p:cNvPr id="8" name="TextBox 7"/>
          <p:cNvSpPr txBox="1"/>
          <p:nvPr/>
        </p:nvSpPr>
        <p:spPr>
          <a:xfrm>
            <a:off x="5554261" y="5221224"/>
            <a:ext cx="3378071" cy="369332"/>
          </a:xfrm>
          <a:prstGeom prst="rect">
            <a:avLst/>
          </a:prstGeom>
          <a:noFill/>
        </p:spPr>
        <p:txBody>
          <a:bodyPr wrap="square" rtlCol="0">
            <a:spAutoFit/>
          </a:bodyPr>
          <a:lstStyle/>
          <a:p>
            <a:endParaRPr lang="en-US" dirty="0"/>
          </a:p>
        </p:txBody>
      </p:sp>
      <p:sp>
        <p:nvSpPr>
          <p:cNvPr id="9" name="TextBox 8"/>
          <p:cNvSpPr txBox="1"/>
          <p:nvPr/>
        </p:nvSpPr>
        <p:spPr>
          <a:xfrm>
            <a:off x="9564624" y="4096512"/>
            <a:ext cx="184731" cy="369332"/>
          </a:xfrm>
          <a:prstGeom prst="rect">
            <a:avLst/>
          </a:prstGeom>
          <a:noFill/>
        </p:spPr>
        <p:txBody>
          <a:bodyPr wrap="none" rtlCol="0">
            <a:spAutoFit/>
          </a:bodyPr>
          <a:lstStyle/>
          <a:p>
            <a:endParaRPr lang="en-US" dirty="0"/>
          </a:p>
        </p:txBody>
      </p:sp>
      <p:cxnSp>
        <p:nvCxnSpPr>
          <p:cNvPr id="13" name="Straight Connector 12"/>
          <p:cNvCxnSpPr/>
          <p:nvPr/>
        </p:nvCxnSpPr>
        <p:spPr>
          <a:xfrm>
            <a:off x="749808" y="4114800"/>
            <a:ext cx="7763256" cy="0"/>
          </a:xfrm>
          <a:prstGeom prst="line">
            <a:avLst/>
          </a:prstGeom>
        </p:spPr>
        <p:style>
          <a:lnRef idx="2">
            <a:schemeClr val="accent5"/>
          </a:lnRef>
          <a:fillRef idx="0">
            <a:schemeClr val="accent5"/>
          </a:fillRef>
          <a:effectRef idx="1">
            <a:schemeClr val="accent5"/>
          </a:effectRef>
          <a:fontRef idx="minor">
            <a:schemeClr val="tx1"/>
          </a:fontRef>
        </p:style>
      </p:cxnSp>
      <p:cxnSp>
        <p:nvCxnSpPr>
          <p:cNvPr id="15" name="Straight Connector 14"/>
          <p:cNvCxnSpPr/>
          <p:nvPr/>
        </p:nvCxnSpPr>
        <p:spPr>
          <a:xfrm>
            <a:off x="6684264" y="5212080"/>
            <a:ext cx="1746504" cy="0"/>
          </a:xfrm>
          <a:prstGeom prst="line">
            <a:avLst/>
          </a:prstGeom>
        </p:spPr>
        <p:style>
          <a:lnRef idx="2">
            <a:schemeClr val="accent5"/>
          </a:lnRef>
          <a:fillRef idx="0">
            <a:schemeClr val="accent5"/>
          </a:fillRef>
          <a:effectRef idx="1">
            <a:schemeClr val="accent5"/>
          </a:effectRef>
          <a:fontRef idx="minor">
            <a:schemeClr val="tx1"/>
          </a:fontRef>
        </p:style>
      </p:cxnSp>
      <p:cxnSp>
        <p:nvCxnSpPr>
          <p:cNvPr id="17" name="Straight Connector 16"/>
          <p:cNvCxnSpPr/>
          <p:nvPr/>
        </p:nvCxnSpPr>
        <p:spPr>
          <a:xfrm>
            <a:off x="749808" y="5405890"/>
            <a:ext cx="7287768" cy="0"/>
          </a:xfrm>
          <a:prstGeom prst="line">
            <a:avLst/>
          </a:prstGeom>
        </p:spPr>
        <p:style>
          <a:lnRef idx="2">
            <a:schemeClr val="accent5"/>
          </a:lnRef>
          <a:fillRef idx="0">
            <a:schemeClr val="accent5"/>
          </a:fillRef>
          <a:effectRef idx="1">
            <a:schemeClr val="accent5"/>
          </a:effectRef>
          <a:fontRef idx="minor">
            <a:schemeClr val="tx1"/>
          </a:fontRef>
        </p:style>
      </p:cxnSp>
      <p:cxnSp>
        <p:nvCxnSpPr>
          <p:cNvPr id="19" name="Straight Connector 18"/>
          <p:cNvCxnSpPr/>
          <p:nvPr/>
        </p:nvCxnSpPr>
        <p:spPr>
          <a:xfrm flipV="1">
            <a:off x="749808" y="5888736"/>
            <a:ext cx="5248656" cy="18288"/>
          </a:xfrm>
          <a:prstGeom prst="line">
            <a:avLst/>
          </a:prstGeom>
        </p:spPr>
        <p:style>
          <a:lnRef idx="2">
            <a:schemeClr val="accent5"/>
          </a:lnRef>
          <a:fillRef idx="0">
            <a:schemeClr val="accent5"/>
          </a:fillRef>
          <a:effectRef idx="1">
            <a:schemeClr val="accent5"/>
          </a:effectRef>
          <a:fontRef idx="minor">
            <a:schemeClr val="tx1"/>
          </a:fontRef>
        </p:style>
      </p:cxnSp>
      <p:cxnSp>
        <p:nvCxnSpPr>
          <p:cNvPr id="21" name="Straight Connector 20"/>
          <p:cNvCxnSpPr/>
          <p:nvPr/>
        </p:nvCxnSpPr>
        <p:spPr>
          <a:xfrm>
            <a:off x="3273552" y="6126480"/>
            <a:ext cx="5658780" cy="0"/>
          </a:xfrm>
          <a:prstGeom prst="line">
            <a:avLst/>
          </a:prstGeom>
        </p:spPr>
        <p:style>
          <a:lnRef idx="2">
            <a:schemeClr val="accent5"/>
          </a:lnRef>
          <a:fillRef idx="0">
            <a:schemeClr val="accent5"/>
          </a:fillRef>
          <a:effectRef idx="1">
            <a:schemeClr val="accent5"/>
          </a:effectRef>
          <a:fontRef idx="minor">
            <a:schemeClr val="tx1"/>
          </a:fontRef>
        </p:style>
      </p:cxnSp>
      <p:cxnSp>
        <p:nvCxnSpPr>
          <p:cNvPr id="23" name="Straight Connector 22"/>
          <p:cNvCxnSpPr/>
          <p:nvPr/>
        </p:nvCxnSpPr>
        <p:spPr>
          <a:xfrm>
            <a:off x="749808" y="6406487"/>
            <a:ext cx="1783080" cy="0"/>
          </a:xfrm>
          <a:prstGeom prst="line">
            <a:avLst/>
          </a:prstGeom>
        </p:spPr>
        <p:style>
          <a:lnRef idx="2">
            <a:schemeClr val="accent5"/>
          </a:lnRef>
          <a:fillRef idx="0">
            <a:schemeClr val="accent5"/>
          </a:fillRef>
          <a:effectRef idx="1">
            <a:schemeClr val="accent5"/>
          </a:effectRef>
          <a:fontRef idx="minor">
            <a:schemeClr val="tx1"/>
          </a:fontRef>
        </p:style>
      </p:cxnSp>
      <p:sp>
        <p:nvSpPr>
          <p:cNvPr id="24" name="TextBox 23"/>
          <p:cNvSpPr txBox="1"/>
          <p:nvPr/>
        </p:nvSpPr>
        <p:spPr>
          <a:xfrm>
            <a:off x="3974400" y="147935"/>
            <a:ext cx="2002536" cy="461665"/>
          </a:xfrm>
          <a:prstGeom prst="rect">
            <a:avLst/>
          </a:prstGeom>
          <a:noFill/>
        </p:spPr>
        <p:txBody>
          <a:bodyPr wrap="square" rtlCol="0">
            <a:spAutoFit/>
          </a:bodyPr>
          <a:lstStyle/>
          <a:p>
            <a:r>
              <a:rPr lang="en-US" sz="2400" dirty="0">
                <a:solidFill>
                  <a:srgbClr val="FF0000"/>
                </a:solidFill>
                <a:latin typeface="Aharoni" panose="02010803020104030203" pitchFamily="2" charset="-79"/>
                <a:cs typeface="Aharoni" panose="02010803020104030203" pitchFamily="2" charset="-79"/>
              </a:rPr>
              <a:t>PRACTICE</a:t>
            </a:r>
          </a:p>
        </p:txBody>
      </p:sp>
      <p:cxnSp>
        <p:nvCxnSpPr>
          <p:cNvPr id="25" name="Straight Connector 24"/>
          <p:cNvCxnSpPr/>
          <p:nvPr/>
        </p:nvCxnSpPr>
        <p:spPr>
          <a:xfrm flipV="1">
            <a:off x="824946" y="1873312"/>
            <a:ext cx="8449056" cy="18288"/>
          </a:xfrm>
          <a:prstGeom prst="line">
            <a:avLst/>
          </a:prstGeom>
          <a:ln w="5715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506533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wipe(down)">
                                      <p:cBhvr>
                                        <p:cTn id="25" dur="500"/>
                                        <p:tgtEl>
                                          <p:spTgt spid="7"/>
                                        </p:tgtEl>
                                      </p:cBhvr>
                                    </p:animEffect>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nodeType="clickEffect">
                                  <p:stCondLst>
                                    <p:cond delay="0"/>
                                  </p:stCondLst>
                                  <p:childTnLst>
                                    <p:set>
                                      <p:cBhvr>
                                        <p:cTn id="29" dur="1" fill="hold">
                                          <p:stCondLst>
                                            <p:cond delay="0"/>
                                          </p:stCondLst>
                                        </p:cTn>
                                        <p:tgtEl>
                                          <p:spTgt spid="23"/>
                                        </p:tgtEl>
                                        <p:attrNameLst>
                                          <p:attrName>style.visibility</p:attrName>
                                        </p:attrNameLst>
                                      </p:cBhvr>
                                      <p:to>
                                        <p:strVal val="visible"/>
                                      </p:to>
                                    </p:set>
                                    <p:anim calcmode="lin" valueType="num">
                                      <p:cBhvr additive="base">
                                        <p:cTn id="30" dur="500" fill="hold"/>
                                        <p:tgtEl>
                                          <p:spTgt spid="23"/>
                                        </p:tgtEl>
                                        <p:attrNameLst>
                                          <p:attrName>ppt_x</p:attrName>
                                        </p:attrNameLst>
                                      </p:cBhvr>
                                      <p:tavLst>
                                        <p:tav tm="0">
                                          <p:val>
                                            <p:strVal val="#ppt_x"/>
                                          </p:val>
                                        </p:tav>
                                        <p:tav tm="100000">
                                          <p:val>
                                            <p:strVal val="#ppt_x"/>
                                          </p:val>
                                        </p:tav>
                                      </p:tavLst>
                                    </p:anim>
                                    <p:anim calcmode="lin" valueType="num">
                                      <p:cBhvr additive="base">
                                        <p:cTn id="31" dur="500" fill="hold"/>
                                        <p:tgtEl>
                                          <p:spTgt spid="23"/>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21"/>
                                        </p:tgtEl>
                                        <p:attrNameLst>
                                          <p:attrName>style.visibility</p:attrName>
                                        </p:attrNameLst>
                                      </p:cBhvr>
                                      <p:to>
                                        <p:strVal val="visible"/>
                                      </p:to>
                                    </p:set>
                                    <p:anim calcmode="lin" valueType="num">
                                      <p:cBhvr additive="base">
                                        <p:cTn id="34" dur="500" fill="hold"/>
                                        <p:tgtEl>
                                          <p:spTgt spid="21"/>
                                        </p:tgtEl>
                                        <p:attrNameLst>
                                          <p:attrName>ppt_x</p:attrName>
                                        </p:attrNameLst>
                                      </p:cBhvr>
                                      <p:tavLst>
                                        <p:tav tm="0">
                                          <p:val>
                                            <p:strVal val="#ppt_x"/>
                                          </p:val>
                                        </p:tav>
                                        <p:tav tm="100000">
                                          <p:val>
                                            <p:strVal val="#ppt_x"/>
                                          </p:val>
                                        </p:tav>
                                      </p:tavLst>
                                    </p:anim>
                                    <p:anim calcmode="lin" valueType="num">
                                      <p:cBhvr additive="base">
                                        <p:cTn id="35" dur="500" fill="hold"/>
                                        <p:tgtEl>
                                          <p:spTgt spid="21"/>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additive="base">
                                        <p:cTn id="38" dur="500" fill="hold"/>
                                        <p:tgtEl>
                                          <p:spTgt spid="19"/>
                                        </p:tgtEl>
                                        <p:attrNameLst>
                                          <p:attrName>ppt_x</p:attrName>
                                        </p:attrNameLst>
                                      </p:cBhvr>
                                      <p:tavLst>
                                        <p:tav tm="0">
                                          <p:val>
                                            <p:strVal val="#ppt_x"/>
                                          </p:val>
                                        </p:tav>
                                        <p:tav tm="100000">
                                          <p:val>
                                            <p:strVal val="#ppt_x"/>
                                          </p:val>
                                        </p:tav>
                                      </p:tavLst>
                                    </p:anim>
                                    <p:anim calcmode="lin" valueType="num">
                                      <p:cBhvr additive="base">
                                        <p:cTn id="39" dur="500" fill="hold"/>
                                        <p:tgtEl>
                                          <p:spTgt spid="19"/>
                                        </p:tgtEl>
                                        <p:attrNameLst>
                                          <p:attrName>ppt_y</p:attrName>
                                        </p:attrNameLst>
                                      </p:cBhvr>
                                      <p:tavLst>
                                        <p:tav tm="0">
                                          <p:val>
                                            <p:strVal val="1+#ppt_h/2"/>
                                          </p:val>
                                        </p:tav>
                                        <p:tav tm="100000">
                                          <p:val>
                                            <p:strVal val="#ppt_y"/>
                                          </p:val>
                                        </p:tav>
                                      </p:tavLst>
                                    </p:anim>
                                  </p:childTnLst>
                                </p:cTn>
                              </p:par>
                              <p:par>
                                <p:cTn id="40" presetID="2" presetClass="entr" presetSubtype="4" fill="hold" nodeType="withEffect">
                                  <p:stCondLst>
                                    <p:cond delay="0"/>
                                  </p:stCondLst>
                                  <p:childTnLst>
                                    <p:set>
                                      <p:cBhvr>
                                        <p:cTn id="41" dur="1" fill="hold">
                                          <p:stCondLst>
                                            <p:cond delay="0"/>
                                          </p:stCondLst>
                                        </p:cTn>
                                        <p:tgtEl>
                                          <p:spTgt spid="17"/>
                                        </p:tgtEl>
                                        <p:attrNameLst>
                                          <p:attrName>style.visibility</p:attrName>
                                        </p:attrNameLst>
                                      </p:cBhvr>
                                      <p:to>
                                        <p:strVal val="visible"/>
                                      </p:to>
                                    </p:set>
                                    <p:anim calcmode="lin" valueType="num">
                                      <p:cBhvr additive="base">
                                        <p:cTn id="42" dur="500" fill="hold"/>
                                        <p:tgtEl>
                                          <p:spTgt spid="17"/>
                                        </p:tgtEl>
                                        <p:attrNameLst>
                                          <p:attrName>ppt_x</p:attrName>
                                        </p:attrNameLst>
                                      </p:cBhvr>
                                      <p:tavLst>
                                        <p:tav tm="0">
                                          <p:val>
                                            <p:strVal val="#ppt_x"/>
                                          </p:val>
                                        </p:tav>
                                        <p:tav tm="100000">
                                          <p:val>
                                            <p:strVal val="#ppt_x"/>
                                          </p:val>
                                        </p:tav>
                                      </p:tavLst>
                                    </p:anim>
                                    <p:anim calcmode="lin" valueType="num">
                                      <p:cBhvr additive="base">
                                        <p:cTn id="43" dur="500" fill="hold"/>
                                        <p:tgtEl>
                                          <p:spTgt spid="17"/>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500" fill="hold"/>
                                        <p:tgtEl>
                                          <p:spTgt spid="15"/>
                                        </p:tgtEl>
                                        <p:attrNameLst>
                                          <p:attrName>ppt_x</p:attrName>
                                        </p:attrNameLst>
                                      </p:cBhvr>
                                      <p:tavLst>
                                        <p:tav tm="0">
                                          <p:val>
                                            <p:strVal val="#ppt_x"/>
                                          </p:val>
                                        </p:tav>
                                        <p:tav tm="100000">
                                          <p:val>
                                            <p:strVal val="#ppt_x"/>
                                          </p:val>
                                        </p:tav>
                                      </p:tavLst>
                                    </p:anim>
                                    <p:anim calcmode="lin" valueType="num">
                                      <p:cBhvr additive="base">
                                        <p:cTn id="47" dur="500" fill="hold"/>
                                        <p:tgtEl>
                                          <p:spTgt spid="15"/>
                                        </p:tgtEl>
                                        <p:attrNameLst>
                                          <p:attrName>ppt_y</p:attrName>
                                        </p:attrNameLst>
                                      </p:cBhvr>
                                      <p:tavLst>
                                        <p:tav tm="0">
                                          <p:val>
                                            <p:strVal val="1+#ppt_h/2"/>
                                          </p:val>
                                        </p:tav>
                                        <p:tav tm="100000">
                                          <p:val>
                                            <p:strVal val="#ppt_y"/>
                                          </p:val>
                                        </p:tav>
                                      </p:tavLst>
                                    </p:anim>
                                  </p:childTnLst>
                                </p:cTn>
                              </p:par>
                              <p:par>
                                <p:cTn id="48" presetID="2" presetClass="entr" presetSubtype="4" fill="hold"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500" fill="hold"/>
                                        <p:tgtEl>
                                          <p:spTgt spid="13"/>
                                        </p:tgtEl>
                                        <p:attrNameLst>
                                          <p:attrName>ppt_x</p:attrName>
                                        </p:attrNameLst>
                                      </p:cBhvr>
                                      <p:tavLst>
                                        <p:tav tm="0">
                                          <p:val>
                                            <p:strVal val="#ppt_x"/>
                                          </p:val>
                                        </p:tav>
                                        <p:tav tm="100000">
                                          <p:val>
                                            <p:strVal val="#ppt_x"/>
                                          </p:val>
                                        </p:tav>
                                      </p:tavLst>
                                    </p:anim>
                                    <p:anim calcmode="lin" valueType="num">
                                      <p:cBhvr additive="base">
                                        <p:cTn id="51"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21B37C4A-55FD-423E-A15F-40B023A2C9CC}"/>
              </a:ext>
            </a:extLst>
          </p:cNvPr>
          <p:cNvSpPr>
            <a:spLocks noGrp="1"/>
          </p:cNvSpPr>
          <p:nvPr>
            <p:ph type="sldNum" sz="quarter" idx="12"/>
          </p:nvPr>
        </p:nvSpPr>
        <p:spPr/>
        <p:txBody>
          <a:bodyPr/>
          <a:lstStyle/>
          <a:p>
            <a:fld id="{2F9E49DC-9F51-4AB8-95F2-513005630985}" type="slidenum">
              <a:rPr lang="en-US" smtClean="0"/>
              <a:t>14</a:t>
            </a:fld>
            <a:endParaRPr lang="en-US" dirty="0"/>
          </a:p>
        </p:txBody>
      </p:sp>
      <p:sp>
        <p:nvSpPr>
          <p:cNvPr id="3" name="Title 1">
            <a:extLst>
              <a:ext uri="{FF2B5EF4-FFF2-40B4-BE49-F238E27FC236}">
                <a16:creationId xmlns:a16="http://schemas.microsoft.com/office/drawing/2014/main" id="{85FFA873-C459-451E-9165-949D504FD8F0}"/>
              </a:ext>
            </a:extLst>
          </p:cNvPr>
          <p:cNvSpPr txBox="1">
            <a:spLocks/>
          </p:cNvSpPr>
          <p:nvPr/>
        </p:nvSpPr>
        <p:spPr>
          <a:xfrm>
            <a:off x="677334" y="237068"/>
            <a:ext cx="8596668" cy="699416"/>
          </a:xfrm>
          <a:prstGeom prst="rect">
            <a:avLst/>
          </a:prstGeom>
        </p:spPr>
        <p:txBody>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US" dirty="0">
                <a:solidFill>
                  <a:srgbClr val="90C226">
                    <a:lumMod val="50000"/>
                  </a:srgbClr>
                </a:solidFill>
              </a:rPr>
              <a:t>Laws Impacting Healthcare</a:t>
            </a:r>
            <a:endParaRPr lang="en-US" dirty="0"/>
          </a:p>
        </p:txBody>
      </p:sp>
      <p:sp>
        <p:nvSpPr>
          <p:cNvPr id="4" name="TextBox 3">
            <a:extLst>
              <a:ext uri="{FF2B5EF4-FFF2-40B4-BE49-F238E27FC236}">
                <a16:creationId xmlns:a16="http://schemas.microsoft.com/office/drawing/2014/main" id="{0FEF655D-1BA1-4552-8D65-5C6963FD4D77}"/>
              </a:ext>
            </a:extLst>
          </p:cNvPr>
          <p:cNvSpPr txBox="1"/>
          <p:nvPr/>
        </p:nvSpPr>
        <p:spPr>
          <a:xfrm>
            <a:off x="424309" y="936484"/>
            <a:ext cx="9250330" cy="845388"/>
          </a:xfrm>
          <a:prstGeom prst="rect">
            <a:avLst/>
          </a:prstGeom>
          <a:noFill/>
        </p:spPr>
        <p:txBody>
          <a:bodyPr wrap="square" rtlCol="0">
            <a:spAutoFit/>
          </a:bodyPr>
          <a:lstStyle/>
          <a:p>
            <a:pPr lvl="0" algn="ctr"/>
            <a:r>
              <a:rPr lang="en-US" sz="4800" b="1" dirty="0">
                <a:solidFill>
                  <a:prstClr val="black"/>
                </a:solidFill>
                <a:latin typeface="Aharoni" panose="02010803020104030203" pitchFamily="2" charset="-79"/>
                <a:cs typeface="Aharoni" panose="02010803020104030203" pitchFamily="2" charset="-79"/>
              </a:rPr>
              <a:t>FEDERAL FALSE CLAIMS ACT</a:t>
            </a:r>
          </a:p>
        </p:txBody>
      </p:sp>
      <p:cxnSp>
        <p:nvCxnSpPr>
          <p:cNvPr id="5" name="Straight Connector 4">
            <a:extLst>
              <a:ext uri="{FF2B5EF4-FFF2-40B4-BE49-F238E27FC236}">
                <a16:creationId xmlns:a16="http://schemas.microsoft.com/office/drawing/2014/main" id="{C2D0D60C-5131-4EA7-AB6F-EA023966E105}"/>
              </a:ext>
            </a:extLst>
          </p:cNvPr>
          <p:cNvCxnSpPr/>
          <p:nvPr/>
        </p:nvCxnSpPr>
        <p:spPr>
          <a:xfrm flipV="1">
            <a:off x="824946" y="1873312"/>
            <a:ext cx="8449056" cy="18288"/>
          </a:xfrm>
          <a:prstGeom prst="line">
            <a:avLst/>
          </a:prstGeom>
          <a:ln w="57150"/>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AE6962D3-F1DC-40B5-B6A9-6740A74238FE}"/>
              </a:ext>
            </a:extLst>
          </p:cNvPr>
          <p:cNvSpPr txBox="1"/>
          <p:nvPr/>
        </p:nvSpPr>
        <p:spPr>
          <a:xfrm>
            <a:off x="424309" y="2331720"/>
            <a:ext cx="9250330" cy="3416320"/>
          </a:xfrm>
          <a:prstGeom prst="rect">
            <a:avLst/>
          </a:prstGeom>
          <a:noFill/>
        </p:spPr>
        <p:txBody>
          <a:bodyPr wrap="square" rtlCol="0">
            <a:spAutoFit/>
          </a:bodyPr>
          <a:lstStyle/>
          <a:p>
            <a:r>
              <a:rPr lang="en-US" dirty="0"/>
              <a:t>Problems identified on the previous slide:</a:t>
            </a:r>
          </a:p>
          <a:p>
            <a:endParaRPr lang="en-US" dirty="0"/>
          </a:p>
          <a:p>
            <a:pPr marL="285750" indent="-285750">
              <a:buFont typeface="Wingdings" panose="05000000000000000000" pitchFamily="2" charset="2"/>
              <a:buChar char="Ø"/>
            </a:pPr>
            <a:r>
              <a:rPr lang="en-US" dirty="0"/>
              <a:t>Medicaid was charged for a claim for a 60 minute psychotherapy service when Dr. Smith only saw her for 5 minutes.</a:t>
            </a:r>
          </a:p>
          <a:p>
            <a:pPr marL="742950" lvl="1" indent="-285750">
              <a:buFont typeface="Wingdings" panose="05000000000000000000" pitchFamily="2" charset="2"/>
              <a:buChar char="q"/>
            </a:pPr>
            <a:r>
              <a:rPr lang="en-US" dirty="0"/>
              <a:t>Appears to be intentional – fraud</a:t>
            </a:r>
          </a:p>
          <a:p>
            <a:pPr marL="285750" indent="-285750">
              <a:buFont typeface="Wingdings" panose="05000000000000000000" pitchFamily="2" charset="2"/>
              <a:buChar char="Ø"/>
            </a:pPr>
            <a:r>
              <a:rPr lang="en-US" dirty="0"/>
              <a:t>Dr. Smith instructed receptionist to create  Progress note for 60 minutes for an audit.</a:t>
            </a:r>
          </a:p>
          <a:p>
            <a:pPr marL="742950" lvl="1" indent="-285750">
              <a:buFont typeface="Wingdings" panose="05000000000000000000" pitchFamily="2" charset="2"/>
              <a:buChar char="q"/>
            </a:pPr>
            <a:r>
              <a:rPr lang="en-US" dirty="0"/>
              <a:t>Documenting a service not provided; intentional – fraud</a:t>
            </a:r>
          </a:p>
          <a:p>
            <a:pPr marL="285750" indent="-285750">
              <a:buFont typeface="Wingdings" panose="05000000000000000000" pitchFamily="2" charset="2"/>
              <a:buChar char="Ø"/>
            </a:pPr>
            <a:r>
              <a:rPr lang="en-US" dirty="0"/>
              <a:t>Receptionist created a note and Dr. Smith signed and back dated.  Receptionist and Dr. intentionally created, signed and presented note to auditors to support a service that was not provided but billed.</a:t>
            </a:r>
          </a:p>
          <a:p>
            <a:pPr marL="742950" lvl="1" indent="-285750">
              <a:buFont typeface="Wingdings" panose="05000000000000000000" pitchFamily="2" charset="2"/>
              <a:buChar char="q"/>
            </a:pPr>
            <a:r>
              <a:rPr lang="en-US" dirty="0"/>
              <a:t>Falsifying documentation for payment; intentional by both the receptionist and Doctor – fraud.</a:t>
            </a:r>
          </a:p>
        </p:txBody>
      </p:sp>
      <p:pic>
        <p:nvPicPr>
          <p:cNvPr id="11" name="Picture 10">
            <a:extLst>
              <a:ext uri="{FF2B5EF4-FFF2-40B4-BE49-F238E27FC236}">
                <a16:creationId xmlns:a16="http://schemas.microsoft.com/office/drawing/2014/main" id="{3C36A4C3-FFEA-476D-A9E1-893D012F4A7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50558" y="5422478"/>
            <a:ext cx="2113663" cy="1349769"/>
          </a:xfrm>
          <a:prstGeom prst="rect">
            <a:avLst/>
          </a:prstGeom>
        </p:spPr>
      </p:pic>
    </p:spTree>
    <p:extLst>
      <p:ext uri="{BB962C8B-B14F-4D97-AF65-F5344CB8AC3E}">
        <p14:creationId xmlns:p14="http://schemas.microsoft.com/office/powerpoint/2010/main" val="13890374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439947"/>
            <a:ext cx="8596668" cy="715993"/>
          </a:xfrm>
        </p:spPr>
        <p:txBody>
          <a:bodyPr/>
          <a:lstStyle/>
          <a:p>
            <a:pPr algn="ctr"/>
            <a:r>
              <a:rPr lang="en-US" dirty="0">
                <a:solidFill>
                  <a:srgbClr val="90C226">
                    <a:lumMod val="50000"/>
                  </a:srgbClr>
                </a:solidFill>
              </a:rPr>
              <a:t>Laws Impacting Healthcare</a:t>
            </a:r>
            <a:endParaRPr lang="en-US" dirty="0"/>
          </a:p>
        </p:txBody>
      </p:sp>
      <p:sp>
        <p:nvSpPr>
          <p:cNvPr id="3" name="Content Placeholder 2"/>
          <p:cNvSpPr>
            <a:spLocks noGrp="1"/>
          </p:cNvSpPr>
          <p:nvPr>
            <p:ph idx="1"/>
          </p:nvPr>
        </p:nvSpPr>
        <p:spPr/>
        <p:txBody>
          <a:bodyPr/>
          <a:lstStyle/>
          <a:p>
            <a:r>
              <a:rPr lang="en-US" dirty="0"/>
              <a:t>Mirrors the Federal False Claims Act, with expanded definition of “knowledge”</a:t>
            </a:r>
          </a:p>
          <a:p>
            <a:r>
              <a:rPr lang="en-US" dirty="0"/>
              <a:t>MCL 400.602</a:t>
            </a:r>
          </a:p>
          <a:p>
            <a:pPr lvl="1"/>
            <a:r>
              <a:rPr lang="en-US" dirty="0"/>
              <a:t>“Knowing” and “knowingly” means that a person is in possession of facts under which he or she is aware or </a:t>
            </a:r>
            <a:r>
              <a:rPr lang="en-US" b="1" i="1" u="sng" dirty="0"/>
              <a:t>should be aware</a:t>
            </a:r>
            <a:r>
              <a:rPr lang="en-US" dirty="0"/>
              <a:t> of the nature of his or her conduct and that his or her conduct is substantially certain to cause the payment of a Medicaid benefit. Knowing or knowingly includes acting in deliberate ignorance of the truth or falsity of facts or acting in reckless disregard of the truth or falsity of facts. Proof of specific intent to defraud is not required. (Emphasis added)</a:t>
            </a:r>
          </a:p>
          <a:p>
            <a:pPr lvl="1"/>
            <a:r>
              <a:rPr lang="en-US" dirty="0"/>
              <a:t>Allows for constructive knowledge. </a:t>
            </a:r>
            <a:r>
              <a:rPr lang="en-US" altLang="en-US" dirty="0"/>
              <a:t>This means that if the course of conduct “reflects a systematic or persistent tendency to cause inaccuracies” then it may be fraud, rather than simply a good faith error or mistake.  </a:t>
            </a:r>
          </a:p>
          <a:p>
            <a:pPr marL="457200" lvl="1" indent="0">
              <a:buNone/>
            </a:pPr>
            <a:endParaRPr lang="en-US" dirty="0"/>
          </a:p>
        </p:txBody>
      </p:sp>
      <p:sp>
        <p:nvSpPr>
          <p:cNvPr id="4" name="Slide Number Placeholder 3"/>
          <p:cNvSpPr>
            <a:spLocks noGrp="1"/>
          </p:cNvSpPr>
          <p:nvPr>
            <p:ph type="sldNum" sz="quarter" idx="12"/>
          </p:nvPr>
        </p:nvSpPr>
        <p:spPr/>
        <p:txBody>
          <a:bodyPr/>
          <a:lstStyle/>
          <a:p>
            <a:fld id="{2F9E49DC-9F51-4AB8-95F2-513005630985}" type="slidenum">
              <a:rPr lang="en-US" smtClean="0"/>
              <a:t>15</a:t>
            </a:fld>
            <a:endParaRPr lang="en-US" dirty="0"/>
          </a:p>
        </p:txBody>
      </p:sp>
      <p:sp>
        <p:nvSpPr>
          <p:cNvPr id="6" name="TextBox 5"/>
          <p:cNvSpPr txBox="1"/>
          <p:nvPr/>
        </p:nvSpPr>
        <p:spPr>
          <a:xfrm>
            <a:off x="218485" y="1035170"/>
            <a:ext cx="9486231" cy="830997"/>
          </a:xfrm>
          <a:prstGeom prst="rect">
            <a:avLst/>
          </a:prstGeom>
          <a:noFill/>
        </p:spPr>
        <p:txBody>
          <a:bodyPr wrap="square" rtlCol="0">
            <a:spAutoFit/>
          </a:bodyPr>
          <a:lstStyle/>
          <a:p>
            <a:pPr lvl="0" algn="ctr"/>
            <a:r>
              <a:rPr lang="en-US" sz="4800" b="1" dirty="0">
                <a:solidFill>
                  <a:prstClr val="black"/>
                </a:solidFill>
                <a:latin typeface="Aharoni" panose="02010803020104030203" pitchFamily="2" charset="-79"/>
                <a:cs typeface="Aharoni" panose="02010803020104030203" pitchFamily="2" charset="-79"/>
              </a:rPr>
              <a:t>MICHIGAN FALSE CLAIMS ACT</a:t>
            </a:r>
          </a:p>
        </p:txBody>
      </p:sp>
      <p:cxnSp>
        <p:nvCxnSpPr>
          <p:cNvPr id="7" name="Straight Connector 6"/>
          <p:cNvCxnSpPr/>
          <p:nvPr/>
        </p:nvCxnSpPr>
        <p:spPr>
          <a:xfrm flipV="1">
            <a:off x="824946" y="1795464"/>
            <a:ext cx="8785398" cy="18288"/>
          </a:xfrm>
          <a:prstGeom prst="line">
            <a:avLst/>
          </a:prstGeom>
          <a:ln w="5715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0321495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216408"/>
            <a:ext cx="8596668" cy="688848"/>
          </a:xfrm>
        </p:spPr>
        <p:txBody>
          <a:bodyPr/>
          <a:lstStyle/>
          <a:p>
            <a:pPr algn="ctr"/>
            <a:r>
              <a:rPr lang="en-US" dirty="0">
                <a:solidFill>
                  <a:schemeClr val="accent1">
                    <a:lumMod val="50000"/>
                  </a:schemeClr>
                </a:solidFill>
              </a:rPr>
              <a:t>Laws Impacting Healthcare</a:t>
            </a:r>
          </a:p>
        </p:txBody>
      </p:sp>
      <p:sp>
        <p:nvSpPr>
          <p:cNvPr id="3" name="Content Placeholder 2"/>
          <p:cNvSpPr>
            <a:spLocks noGrp="1"/>
          </p:cNvSpPr>
          <p:nvPr>
            <p:ph idx="1"/>
          </p:nvPr>
        </p:nvSpPr>
        <p:spPr>
          <a:xfrm>
            <a:off x="677334" y="1608498"/>
            <a:ext cx="8596668" cy="4432864"/>
          </a:xfrm>
        </p:spPr>
        <p:txBody>
          <a:bodyPr>
            <a:normAutofit fontScale="77500" lnSpcReduction="20000"/>
          </a:bodyPr>
          <a:lstStyle/>
          <a:p>
            <a:pPr marL="0" indent="0">
              <a:buNone/>
            </a:pPr>
            <a:r>
              <a:rPr lang="en-US" sz="3200" dirty="0"/>
              <a:t>Anti-Kickback Statute</a:t>
            </a:r>
          </a:p>
          <a:p>
            <a:pPr lvl="0">
              <a:buClr>
                <a:srgbClr val="90C226"/>
              </a:buClr>
            </a:pPr>
            <a:r>
              <a:rPr lang="en-US" dirty="0">
                <a:solidFill>
                  <a:prstClr val="black">
                    <a:lumMod val="75000"/>
                    <a:lumOff val="25000"/>
                  </a:prstClr>
                </a:solidFill>
              </a:rPr>
              <a:t>Health care providers and suppliers MAY NOT give or receive “remuneration” in exchange for the referral of patients or services covered by Medicaid or Medicare</a:t>
            </a:r>
          </a:p>
          <a:p>
            <a:pPr marL="0" indent="0">
              <a:buNone/>
            </a:pPr>
            <a:r>
              <a:rPr lang="en-US" altLang="en-US" sz="3200" dirty="0"/>
              <a:t>Exclusion Authorities</a:t>
            </a:r>
          </a:p>
          <a:p>
            <a:pPr lvl="0">
              <a:buClr>
                <a:srgbClr val="90C226"/>
              </a:buClr>
            </a:pPr>
            <a:r>
              <a:rPr lang="en-US" dirty="0">
                <a:solidFill>
                  <a:prstClr val="black">
                    <a:lumMod val="75000"/>
                    <a:lumOff val="25000"/>
                  </a:prstClr>
                </a:solidFill>
              </a:rPr>
              <a:t>Providers must ensure that no Federal Funds are used to pay for any items or services furnished by an individual who is debarred, suspended or otherwise excluded from participation in any federal health care program. This includes salary, benefits, and services furnished, prescribed, or ordered.</a:t>
            </a:r>
            <a:endParaRPr lang="en-US" altLang="en-US" sz="3200" dirty="0"/>
          </a:p>
          <a:p>
            <a:pPr marL="0" indent="0">
              <a:buNone/>
            </a:pPr>
            <a:r>
              <a:rPr lang="en-US" altLang="en-US" sz="3200" dirty="0"/>
              <a:t>Civil Monetary Penalties Law</a:t>
            </a:r>
          </a:p>
          <a:p>
            <a:pPr lvl="0">
              <a:buClr>
                <a:srgbClr val="90C226"/>
              </a:buClr>
            </a:pPr>
            <a:r>
              <a:rPr lang="en-US" dirty="0">
                <a:solidFill>
                  <a:prstClr val="black">
                    <a:lumMod val="75000"/>
                    <a:lumOff val="25000"/>
                  </a:prstClr>
                </a:solidFill>
              </a:rPr>
              <a:t>Allows the Office of the Inspector General (OIG) to impose civil penalties (MONEY) for violations of the Anti-Kickback Statute and other violations including submitting false claims and making false statements on applications or contracts to participate in a Federal health care program</a:t>
            </a:r>
            <a:endParaRPr lang="en-US" altLang="en-US" sz="3200" dirty="0"/>
          </a:p>
          <a:p>
            <a:pPr marL="0" indent="0">
              <a:buNone/>
            </a:pPr>
            <a:r>
              <a:rPr lang="en-US" altLang="en-US" sz="3200" dirty="0"/>
              <a:t>Criminal Health Care Fraud Statute </a:t>
            </a:r>
          </a:p>
          <a:p>
            <a:pPr lvl="0">
              <a:buClr>
                <a:srgbClr val="90C226"/>
              </a:buClr>
            </a:pPr>
            <a:r>
              <a:rPr lang="en-US" altLang="en-US" dirty="0">
                <a:solidFill>
                  <a:prstClr val="black">
                    <a:lumMod val="75000"/>
                    <a:lumOff val="25000"/>
                  </a:prstClr>
                </a:solidFill>
              </a:rPr>
              <a:t>Makes it a criminal offense to knowingly and willfully execute a scheme to defraud a health care benefit program. Health care fraud is punishable by imprisonment of up to 10 years, and fines of up to $250,000. Specific intent is not required for conviction. </a:t>
            </a:r>
            <a:endParaRPr lang="en-US" altLang="en-US" sz="3200" dirty="0"/>
          </a:p>
          <a:p>
            <a:pPr marL="0" indent="0">
              <a:buNone/>
            </a:pPr>
            <a:endParaRPr lang="en-US" dirty="0">
              <a:solidFill>
                <a:srgbClr val="FF0000"/>
              </a:solidFill>
            </a:endParaRPr>
          </a:p>
          <a:p>
            <a:endParaRPr lang="en-US" dirty="0"/>
          </a:p>
        </p:txBody>
      </p:sp>
      <p:sp>
        <p:nvSpPr>
          <p:cNvPr id="4" name="Slide Number Placeholder 3"/>
          <p:cNvSpPr>
            <a:spLocks noGrp="1"/>
          </p:cNvSpPr>
          <p:nvPr>
            <p:ph type="sldNum" sz="quarter" idx="12"/>
          </p:nvPr>
        </p:nvSpPr>
        <p:spPr/>
        <p:txBody>
          <a:bodyPr/>
          <a:lstStyle/>
          <a:p>
            <a:fld id="{2F9E49DC-9F51-4AB8-95F2-513005630985}" type="slidenum">
              <a:rPr lang="en-US" smtClean="0"/>
              <a:t>16</a:t>
            </a:fld>
            <a:endParaRPr lang="en-US" dirty="0"/>
          </a:p>
        </p:txBody>
      </p:sp>
      <p:sp>
        <p:nvSpPr>
          <p:cNvPr id="6" name="TextBox 5"/>
          <p:cNvSpPr txBox="1"/>
          <p:nvPr/>
        </p:nvSpPr>
        <p:spPr>
          <a:xfrm>
            <a:off x="1244262" y="777501"/>
            <a:ext cx="8795850" cy="830997"/>
          </a:xfrm>
          <a:prstGeom prst="rect">
            <a:avLst/>
          </a:prstGeom>
          <a:noFill/>
        </p:spPr>
        <p:txBody>
          <a:bodyPr wrap="square" rtlCol="0">
            <a:spAutoFit/>
          </a:bodyPr>
          <a:lstStyle/>
          <a:p>
            <a:r>
              <a:rPr lang="en-US" sz="4800" b="1" dirty="0">
                <a:solidFill>
                  <a:prstClr val="black"/>
                </a:solidFill>
                <a:latin typeface="Aharoni" panose="02010803020104030203" pitchFamily="2" charset="-79"/>
                <a:cs typeface="Aharoni" panose="02010803020104030203" pitchFamily="2" charset="-79"/>
              </a:rPr>
              <a:t>OTHER APPLICABLE LAWS</a:t>
            </a:r>
            <a:endParaRPr lang="en-US" dirty="0"/>
          </a:p>
        </p:txBody>
      </p:sp>
      <p:cxnSp>
        <p:nvCxnSpPr>
          <p:cNvPr id="7" name="Straight Connector 6"/>
          <p:cNvCxnSpPr/>
          <p:nvPr/>
        </p:nvCxnSpPr>
        <p:spPr>
          <a:xfrm flipV="1">
            <a:off x="760938" y="1466349"/>
            <a:ext cx="8785398" cy="18288"/>
          </a:xfrm>
          <a:prstGeom prst="line">
            <a:avLst/>
          </a:prstGeom>
          <a:ln w="5715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370130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solidFill>
                  <a:schemeClr val="accent1">
                    <a:lumMod val="50000"/>
                  </a:schemeClr>
                </a:solidFill>
              </a:rPr>
              <a:t>Laws Impacting Healthcare</a:t>
            </a:r>
          </a:p>
        </p:txBody>
      </p:sp>
      <p:sp>
        <p:nvSpPr>
          <p:cNvPr id="3" name="Content Placeholder 2"/>
          <p:cNvSpPr>
            <a:spLocks noGrp="1"/>
          </p:cNvSpPr>
          <p:nvPr>
            <p:ph idx="1"/>
          </p:nvPr>
        </p:nvSpPr>
        <p:spPr>
          <a:xfrm>
            <a:off x="677334" y="1987947"/>
            <a:ext cx="8596668" cy="4542249"/>
          </a:xfrm>
        </p:spPr>
        <p:txBody>
          <a:bodyPr>
            <a:normAutofit fontScale="92500" lnSpcReduction="10000"/>
          </a:bodyPr>
          <a:lstStyle/>
          <a:p>
            <a:r>
              <a:rPr lang="en-US" altLang="en-US" dirty="0"/>
              <a:t>Federal Statute </a:t>
            </a:r>
          </a:p>
          <a:p>
            <a:pPr lvl="1"/>
            <a:r>
              <a:rPr lang="en-US" altLang="en-US" dirty="0"/>
              <a:t>Designed to protect against the fraudulent use of public funds by encouraging people with knowledge of fraud against the Government to “blow the whistle” on wrongdoers.</a:t>
            </a:r>
          </a:p>
          <a:p>
            <a:pPr lvl="1"/>
            <a:r>
              <a:rPr lang="en-US" altLang="en-US" dirty="0">
                <a:solidFill>
                  <a:schemeClr val="tx1"/>
                </a:solidFill>
              </a:rPr>
              <a:t>Individuals can file a “Qui tam” lawsuit on behalf of the government. The law provides for a reward in the form of a share of the recovery. </a:t>
            </a:r>
          </a:p>
          <a:p>
            <a:pPr lvl="1"/>
            <a:r>
              <a:rPr lang="en-US" altLang="en-US" dirty="0"/>
              <a:t>Anyone initiating a qui tam case may not be discriminated or retaliated against in any manner by their employer.  The employee is authorized under the False Claims Act to initiate court proceedings to make themselves whole for any job related losses resulting from any such discrimination or retaliation. </a:t>
            </a:r>
          </a:p>
          <a:p>
            <a:pPr lvl="0">
              <a:buClr>
                <a:srgbClr val="90C226"/>
              </a:buClr>
            </a:pPr>
            <a:r>
              <a:rPr lang="en-US" altLang="en-US" dirty="0">
                <a:solidFill>
                  <a:prstClr val="black">
                    <a:lumMod val="75000"/>
                    <a:lumOff val="25000"/>
                  </a:prstClr>
                </a:solidFill>
              </a:rPr>
              <a:t>Michigan Statute </a:t>
            </a:r>
          </a:p>
          <a:p>
            <a:pPr lvl="1">
              <a:buClr>
                <a:srgbClr val="90C226"/>
              </a:buClr>
            </a:pPr>
            <a:r>
              <a:rPr lang="en-US" altLang="en-US" dirty="0">
                <a:solidFill>
                  <a:prstClr val="black">
                    <a:lumMod val="75000"/>
                    <a:lumOff val="25000"/>
                  </a:prstClr>
                </a:solidFill>
              </a:rPr>
              <a:t>Provides protection for employees who report a violation or suspected violation of a State or Federal law, rule, or regulation to a public body; unless the employee knows the report is false.</a:t>
            </a:r>
          </a:p>
          <a:p>
            <a:pPr lvl="1">
              <a:buClr>
                <a:srgbClr val="90C226"/>
              </a:buClr>
            </a:pPr>
            <a:r>
              <a:rPr lang="en-US" altLang="en-US" dirty="0">
                <a:solidFill>
                  <a:prstClr val="black">
                    <a:lumMod val="75000"/>
                    <a:lumOff val="25000"/>
                  </a:prstClr>
                </a:solidFill>
              </a:rPr>
              <a:t>Employers may not discharge, threaten, or otherwise discriminate against an employee regarding the employee’s compensations, terms, conditions, location, or privileges of employment.</a:t>
            </a:r>
          </a:p>
          <a:p>
            <a:pPr marL="457200" lvl="1" indent="0">
              <a:buNone/>
            </a:pPr>
            <a:endParaRPr lang="en-US" altLang="en-US" dirty="0">
              <a:solidFill>
                <a:srgbClr val="FF0000"/>
              </a:solidFill>
            </a:endParaRPr>
          </a:p>
        </p:txBody>
      </p:sp>
      <p:sp>
        <p:nvSpPr>
          <p:cNvPr id="4" name="Slide Number Placeholder 3"/>
          <p:cNvSpPr>
            <a:spLocks noGrp="1"/>
          </p:cNvSpPr>
          <p:nvPr>
            <p:ph type="sldNum" sz="quarter" idx="12"/>
          </p:nvPr>
        </p:nvSpPr>
        <p:spPr/>
        <p:txBody>
          <a:bodyPr/>
          <a:lstStyle/>
          <a:p>
            <a:fld id="{2F9E49DC-9F51-4AB8-95F2-513005630985}" type="slidenum">
              <a:rPr lang="en-US" smtClean="0"/>
              <a:t>17</a:t>
            </a:fld>
            <a:endParaRPr lang="en-US" dirty="0"/>
          </a:p>
        </p:txBody>
      </p:sp>
      <p:sp>
        <p:nvSpPr>
          <p:cNvPr id="6" name="TextBox 5"/>
          <p:cNvSpPr txBox="1"/>
          <p:nvPr/>
        </p:nvSpPr>
        <p:spPr>
          <a:xfrm>
            <a:off x="226577" y="1214497"/>
            <a:ext cx="9866329" cy="830997"/>
          </a:xfrm>
          <a:prstGeom prst="rect">
            <a:avLst/>
          </a:prstGeom>
          <a:noFill/>
        </p:spPr>
        <p:txBody>
          <a:bodyPr wrap="square" rtlCol="0">
            <a:spAutoFit/>
          </a:bodyPr>
          <a:lstStyle/>
          <a:p>
            <a:pPr lvl="0" algn="ctr"/>
            <a:r>
              <a:rPr lang="en-US" sz="4800" b="1" dirty="0">
                <a:solidFill>
                  <a:prstClr val="black"/>
                </a:solidFill>
                <a:latin typeface="Aharoni" panose="02010803020104030203" pitchFamily="2" charset="-79"/>
                <a:cs typeface="Aharoni" panose="02010803020104030203" pitchFamily="2" charset="-79"/>
              </a:rPr>
              <a:t>WHISTLEBLOWER PROTECTION</a:t>
            </a:r>
          </a:p>
        </p:txBody>
      </p:sp>
      <p:cxnSp>
        <p:nvCxnSpPr>
          <p:cNvPr id="7" name="Straight Connector 6"/>
          <p:cNvCxnSpPr/>
          <p:nvPr/>
        </p:nvCxnSpPr>
        <p:spPr>
          <a:xfrm flipV="1">
            <a:off x="878041" y="1921256"/>
            <a:ext cx="8785398" cy="18288"/>
          </a:xfrm>
          <a:prstGeom prst="line">
            <a:avLst/>
          </a:prstGeom>
          <a:ln w="5715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3933165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Box 15"/>
          <p:cNvSpPr txBox="1"/>
          <p:nvPr/>
        </p:nvSpPr>
        <p:spPr>
          <a:xfrm>
            <a:off x="6867144" y="2199556"/>
            <a:ext cx="2706624" cy="372956"/>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wrap="square" rtlCol="0">
            <a:spAutoFit/>
          </a:bodyPr>
          <a:lstStyle/>
          <a:p>
            <a:endParaRPr lang="en-US" dirty="0"/>
          </a:p>
        </p:txBody>
      </p:sp>
      <p:sp>
        <p:nvSpPr>
          <p:cNvPr id="14" name="TextBox 13"/>
          <p:cNvSpPr txBox="1"/>
          <p:nvPr/>
        </p:nvSpPr>
        <p:spPr>
          <a:xfrm>
            <a:off x="6867144" y="3796673"/>
            <a:ext cx="2295144" cy="369332"/>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endParaRPr lang="en-US" dirty="0"/>
          </a:p>
        </p:txBody>
      </p:sp>
      <p:sp>
        <p:nvSpPr>
          <p:cNvPr id="12" name="TextBox 11"/>
          <p:cNvSpPr txBox="1"/>
          <p:nvPr/>
        </p:nvSpPr>
        <p:spPr>
          <a:xfrm>
            <a:off x="6867144" y="2716568"/>
            <a:ext cx="3328416" cy="365760"/>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wrap="square" rtlCol="0">
            <a:spAutoFit/>
          </a:bodyPr>
          <a:lstStyle/>
          <a:p>
            <a:endParaRPr lang="en-US" dirty="0"/>
          </a:p>
        </p:txBody>
      </p:sp>
      <p:sp>
        <p:nvSpPr>
          <p:cNvPr id="10" name="TextBox 9"/>
          <p:cNvSpPr txBox="1"/>
          <p:nvPr/>
        </p:nvSpPr>
        <p:spPr>
          <a:xfrm>
            <a:off x="6867144" y="3232505"/>
            <a:ext cx="2404872" cy="402336"/>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wrap="square" rtlCol="0">
            <a:spAutoFit/>
          </a:bodyPr>
          <a:lstStyle/>
          <a:p>
            <a:endParaRPr lang="en-US" dirty="0"/>
          </a:p>
        </p:txBody>
      </p:sp>
      <p:sp>
        <p:nvSpPr>
          <p:cNvPr id="2" name="Title 1"/>
          <p:cNvSpPr>
            <a:spLocks noGrp="1"/>
          </p:cNvSpPr>
          <p:nvPr>
            <p:ph type="title"/>
          </p:nvPr>
        </p:nvSpPr>
        <p:spPr>
          <a:xfrm>
            <a:off x="675348" y="352594"/>
            <a:ext cx="8596668" cy="1320800"/>
          </a:xfrm>
        </p:spPr>
        <p:txBody>
          <a:bodyPr/>
          <a:lstStyle/>
          <a:p>
            <a:pPr algn="ctr"/>
            <a:r>
              <a:rPr lang="en-US" dirty="0">
                <a:solidFill>
                  <a:schemeClr val="accent1">
                    <a:lumMod val="50000"/>
                  </a:schemeClr>
                </a:solidFill>
              </a:rPr>
              <a:t>Laws Impacting Healthcare</a:t>
            </a:r>
          </a:p>
        </p:txBody>
      </p:sp>
      <p:sp>
        <p:nvSpPr>
          <p:cNvPr id="4" name="Slide Number Placeholder 3"/>
          <p:cNvSpPr>
            <a:spLocks noGrp="1"/>
          </p:cNvSpPr>
          <p:nvPr>
            <p:ph type="sldNum" sz="quarter" idx="12"/>
          </p:nvPr>
        </p:nvSpPr>
        <p:spPr/>
        <p:txBody>
          <a:bodyPr/>
          <a:lstStyle/>
          <a:p>
            <a:fld id="{2F9E49DC-9F51-4AB8-95F2-513005630985}" type="slidenum">
              <a:rPr lang="en-US" smtClean="0"/>
              <a:t>18</a:t>
            </a:fld>
            <a:endParaRPr lang="en-US" dirty="0"/>
          </a:p>
        </p:txBody>
      </p:sp>
      <p:cxnSp>
        <p:nvCxnSpPr>
          <p:cNvPr id="7" name="Straight Connector 6"/>
          <p:cNvCxnSpPr/>
          <p:nvPr/>
        </p:nvCxnSpPr>
        <p:spPr>
          <a:xfrm flipV="1">
            <a:off x="788370" y="1142230"/>
            <a:ext cx="8785398" cy="18288"/>
          </a:xfrm>
          <a:prstGeom prst="line">
            <a:avLst/>
          </a:prstGeom>
          <a:ln w="57150"/>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6505324" y="2203680"/>
            <a:ext cx="3694544" cy="2862322"/>
          </a:xfrm>
          <a:prstGeom prst="rect">
            <a:avLst/>
          </a:prstGeom>
          <a:noFill/>
        </p:spPr>
        <p:txBody>
          <a:bodyPr wrap="square" rtlCol="0">
            <a:spAutoFit/>
          </a:bodyPr>
          <a:lstStyle/>
          <a:p>
            <a:pPr marL="285750" indent="-285750">
              <a:buFont typeface="Arial" panose="020B0604020202020204" pitchFamily="34" charset="0"/>
              <a:buChar char="•"/>
            </a:pPr>
            <a:r>
              <a:rPr lang="en-US" dirty="0"/>
              <a:t>Federal False Claims Act</a:t>
            </a:r>
          </a:p>
          <a:p>
            <a:endParaRPr lang="en-US" dirty="0"/>
          </a:p>
          <a:p>
            <a:pPr marL="285750" indent="-285750">
              <a:buFont typeface="Arial" panose="020B0604020202020204" pitchFamily="34" charset="0"/>
              <a:buChar char="•"/>
            </a:pPr>
            <a:r>
              <a:rPr lang="en-US" dirty="0"/>
              <a:t>Whistleblowers Protection Act</a:t>
            </a:r>
          </a:p>
          <a:p>
            <a:endParaRPr lang="en-US" dirty="0"/>
          </a:p>
          <a:p>
            <a:pPr marL="285750" indent="-285750">
              <a:buFont typeface="Arial" panose="020B0604020202020204" pitchFamily="34" charset="0"/>
              <a:buChar char="•"/>
            </a:pPr>
            <a:r>
              <a:rPr lang="en-US" dirty="0"/>
              <a:t>Anti-kickback Statute</a:t>
            </a:r>
          </a:p>
          <a:p>
            <a:endParaRPr lang="en-US" dirty="0"/>
          </a:p>
          <a:p>
            <a:pPr marL="285750" indent="-285750">
              <a:buFont typeface="Arial" panose="020B0604020202020204" pitchFamily="34" charset="0"/>
              <a:buChar char="•"/>
            </a:pPr>
            <a:r>
              <a:rPr lang="en-US" dirty="0"/>
              <a:t>Exclusion Authorities</a:t>
            </a:r>
          </a:p>
          <a:p>
            <a:endParaRPr lang="en-US" sz="1100" dirty="0"/>
          </a:p>
          <a:p>
            <a:pPr marL="285750" indent="-285750">
              <a:buFont typeface="Arial" panose="020B0604020202020204" pitchFamily="34" charset="0"/>
              <a:buChar char="•"/>
            </a:pPr>
            <a:r>
              <a:rPr lang="en-US" dirty="0"/>
              <a:t>Deficit Reduction Act</a:t>
            </a:r>
          </a:p>
          <a:p>
            <a:endParaRPr lang="en-US" dirty="0"/>
          </a:p>
        </p:txBody>
      </p:sp>
      <p:sp>
        <p:nvSpPr>
          <p:cNvPr id="9" name="TextBox 8"/>
          <p:cNvSpPr txBox="1"/>
          <p:nvPr/>
        </p:nvSpPr>
        <p:spPr>
          <a:xfrm>
            <a:off x="700157" y="1373155"/>
            <a:ext cx="5780358" cy="923330"/>
          </a:xfrm>
          <a:prstGeom prst="rect">
            <a:avLst/>
          </a:prstGeom>
          <a:ln w="38100"/>
        </p:spPr>
        <p:style>
          <a:lnRef idx="2">
            <a:schemeClr val="accent3"/>
          </a:lnRef>
          <a:fillRef idx="1">
            <a:schemeClr val="lt1"/>
          </a:fillRef>
          <a:effectRef idx="0">
            <a:schemeClr val="accent3"/>
          </a:effectRef>
          <a:fontRef idx="minor">
            <a:schemeClr val="dk1"/>
          </a:fontRef>
        </p:style>
        <p:txBody>
          <a:bodyPr wrap="square" rtlCol="0">
            <a:spAutoFit/>
          </a:bodyPr>
          <a:lstStyle/>
          <a:p>
            <a:r>
              <a:rPr lang="en-US" dirty="0"/>
              <a:t>Offering to pay someone to make referrals to your entity, or accepting payment for making referrals violates what law? </a:t>
            </a:r>
          </a:p>
        </p:txBody>
      </p:sp>
      <p:sp>
        <p:nvSpPr>
          <p:cNvPr id="11" name="TextBox 10"/>
          <p:cNvSpPr txBox="1"/>
          <p:nvPr/>
        </p:nvSpPr>
        <p:spPr>
          <a:xfrm>
            <a:off x="688745" y="2482190"/>
            <a:ext cx="5780359" cy="923330"/>
          </a:xfrm>
          <a:prstGeom prst="rect">
            <a:avLst/>
          </a:prstGeom>
          <a:ln w="38100"/>
        </p:spPr>
        <p:style>
          <a:lnRef idx="2">
            <a:schemeClr val="accent4"/>
          </a:lnRef>
          <a:fillRef idx="1">
            <a:schemeClr val="lt1"/>
          </a:fillRef>
          <a:effectRef idx="0">
            <a:schemeClr val="accent4"/>
          </a:effectRef>
          <a:fontRef idx="minor">
            <a:schemeClr val="dk1"/>
          </a:fontRef>
        </p:style>
        <p:txBody>
          <a:bodyPr wrap="square" rtlCol="0">
            <a:spAutoFit/>
          </a:bodyPr>
          <a:lstStyle/>
          <a:p>
            <a:r>
              <a:rPr lang="en-US" dirty="0"/>
              <a:t>Placing an employee on a corrective action plan because they reported suspected fraud occurring within the agency would be a violation of this law. </a:t>
            </a:r>
          </a:p>
        </p:txBody>
      </p:sp>
      <p:sp>
        <p:nvSpPr>
          <p:cNvPr id="13" name="TextBox 12"/>
          <p:cNvSpPr txBox="1"/>
          <p:nvPr/>
        </p:nvSpPr>
        <p:spPr>
          <a:xfrm>
            <a:off x="677333" y="3575483"/>
            <a:ext cx="5780359" cy="923330"/>
          </a:xfrm>
          <a:prstGeom prst="rect">
            <a:avLst/>
          </a:prstGeom>
          <a:ln w="38100"/>
        </p:spPr>
        <p:style>
          <a:lnRef idx="2">
            <a:schemeClr val="accent2"/>
          </a:lnRef>
          <a:fillRef idx="1">
            <a:schemeClr val="lt1"/>
          </a:fillRef>
          <a:effectRef idx="0">
            <a:schemeClr val="accent2"/>
          </a:effectRef>
          <a:fontRef idx="minor">
            <a:schemeClr val="dk1"/>
          </a:fontRef>
        </p:style>
        <p:txBody>
          <a:bodyPr wrap="square" rtlCol="0">
            <a:spAutoFit/>
          </a:bodyPr>
          <a:lstStyle/>
          <a:p>
            <a:r>
              <a:rPr lang="en-US" dirty="0"/>
              <a:t>Using federal funds to pay the salary and benefits of a person who is barred from participating in Medicare and Medicaid would violate this law. </a:t>
            </a:r>
          </a:p>
        </p:txBody>
      </p:sp>
      <p:sp>
        <p:nvSpPr>
          <p:cNvPr id="15" name="TextBox 14"/>
          <p:cNvSpPr txBox="1"/>
          <p:nvPr/>
        </p:nvSpPr>
        <p:spPr>
          <a:xfrm>
            <a:off x="688745" y="4679607"/>
            <a:ext cx="5768947" cy="1200329"/>
          </a:xfrm>
          <a:prstGeom prst="rect">
            <a:avLst/>
          </a:prstGeom>
          <a:ln w="38100"/>
        </p:spPr>
        <p:style>
          <a:lnRef idx="2">
            <a:schemeClr val="accent6"/>
          </a:lnRef>
          <a:fillRef idx="1">
            <a:schemeClr val="lt1"/>
          </a:fillRef>
          <a:effectRef idx="0">
            <a:schemeClr val="accent6"/>
          </a:effectRef>
          <a:fontRef idx="minor">
            <a:schemeClr val="dk1"/>
          </a:fontRef>
        </p:style>
        <p:txBody>
          <a:bodyPr wrap="square" rtlCol="0">
            <a:spAutoFit/>
          </a:bodyPr>
          <a:lstStyle/>
          <a:p>
            <a:r>
              <a:rPr lang="en-US" dirty="0"/>
              <a:t>Identifying that your provider has received an overpayment, but failing to repay that overpayment amount within 60 days of quantifying the amount violates what law? </a:t>
            </a:r>
          </a:p>
        </p:txBody>
      </p:sp>
      <p:sp>
        <p:nvSpPr>
          <p:cNvPr id="17" name="TextBox 16">
            <a:extLst>
              <a:ext uri="{FF2B5EF4-FFF2-40B4-BE49-F238E27FC236}">
                <a16:creationId xmlns:a16="http://schemas.microsoft.com/office/drawing/2014/main" id="{72A8901C-F954-4354-B91B-CC813BE970BC}"/>
              </a:ext>
            </a:extLst>
          </p:cNvPr>
          <p:cNvSpPr txBox="1"/>
          <p:nvPr/>
        </p:nvSpPr>
        <p:spPr>
          <a:xfrm>
            <a:off x="700157" y="6041362"/>
            <a:ext cx="5768947" cy="646331"/>
          </a:xfrm>
          <a:prstGeom prst="rect">
            <a:avLst/>
          </a:prstGeom>
          <a:solidFill>
            <a:schemeClr val="bg1"/>
          </a:solidFill>
          <a:ln w="38100">
            <a:solidFill>
              <a:schemeClr val="bg1"/>
            </a:solidFill>
          </a:ln>
        </p:spPr>
        <p:style>
          <a:lnRef idx="2">
            <a:schemeClr val="accent6"/>
          </a:lnRef>
          <a:fillRef idx="1">
            <a:schemeClr val="lt1"/>
          </a:fillRef>
          <a:effectRef idx="0">
            <a:schemeClr val="accent6"/>
          </a:effectRef>
          <a:fontRef idx="minor">
            <a:schemeClr val="dk1"/>
          </a:fontRef>
        </p:style>
        <p:txBody>
          <a:bodyPr wrap="square" rtlCol="0">
            <a:spAutoFit/>
          </a:bodyPr>
          <a:lstStyle/>
          <a:p>
            <a:r>
              <a:rPr lang="en-US" dirty="0"/>
              <a:t>Increased Federal resources to fight Medicaid fraud, waste, and abuse. </a:t>
            </a:r>
          </a:p>
        </p:txBody>
      </p:sp>
    </p:spTree>
    <p:extLst>
      <p:ext uri="{BB962C8B-B14F-4D97-AF65-F5344CB8AC3E}">
        <p14:creationId xmlns:p14="http://schemas.microsoft.com/office/powerpoint/2010/main" val="7675309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500" fill="hold"/>
                                        <p:tgtEl>
                                          <p:spTgt spid="12"/>
                                        </p:tgtEl>
                                        <p:attrNameLst>
                                          <p:attrName>ppt_x</p:attrName>
                                        </p:attrNameLst>
                                      </p:cBhvr>
                                      <p:tavLst>
                                        <p:tav tm="0">
                                          <p:val>
                                            <p:strVal val="#ppt_x"/>
                                          </p:val>
                                        </p:tav>
                                        <p:tav tm="100000">
                                          <p:val>
                                            <p:strVal val="#ppt_x"/>
                                          </p:val>
                                        </p:tav>
                                      </p:tavLst>
                                    </p:anim>
                                    <p:anim calcmode="lin" valueType="num">
                                      <p:cBhvr additive="base">
                                        <p:cTn id="26"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additive="base">
                                        <p:cTn id="31" dur="500" fill="hold"/>
                                        <p:tgtEl>
                                          <p:spTgt spid="13"/>
                                        </p:tgtEl>
                                        <p:attrNameLst>
                                          <p:attrName>ppt_x</p:attrName>
                                        </p:attrNameLst>
                                      </p:cBhvr>
                                      <p:tavLst>
                                        <p:tav tm="0">
                                          <p:val>
                                            <p:strVal val="#ppt_x"/>
                                          </p:val>
                                        </p:tav>
                                        <p:tav tm="100000">
                                          <p:val>
                                            <p:strVal val="#ppt_x"/>
                                          </p:val>
                                        </p:tav>
                                      </p:tavLst>
                                    </p:anim>
                                    <p:anim calcmode="lin" valueType="num">
                                      <p:cBhvr additive="base">
                                        <p:cTn id="32"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additive="base">
                                        <p:cTn id="37" dur="500" fill="hold"/>
                                        <p:tgtEl>
                                          <p:spTgt spid="14"/>
                                        </p:tgtEl>
                                        <p:attrNameLst>
                                          <p:attrName>ppt_x</p:attrName>
                                        </p:attrNameLst>
                                      </p:cBhvr>
                                      <p:tavLst>
                                        <p:tav tm="0">
                                          <p:val>
                                            <p:strVal val="#ppt_x"/>
                                          </p:val>
                                        </p:tav>
                                        <p:tav tm="100000">
                                          <p:val>
                                            <p:strVal val="#ppt_x"/>
                                          </p:val>
                                        </p:tav>
                                      </p:tavLst>
                                    </p:anim>
                                    <p:anim calcmode="lin" valueType="num">
                                      <p:cBhvr additive="base">
                                        <p:cTn id="3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500" fill="hold"/>
                                        <p:tgtEl>
                                          <p:spTgt spid="15"/>
                                        </p:tgtEl>
                                        <p:attrNameLst>
                                          <p:attrName>ppt_x</p:attrName>
                                        </p:attrNameLst>
                                      </p:cBhvr>
                                      <p:tavLst>
                                        <p:tav tm="0">
                                          <p:val>
                                            <p:strVal val="#ppt_x"/>
                                          </p:val>
                                        </p:tav>
                                        <p:tav tm="100000">
                                          <p:val>
                                            <p:strVal val="#ppt_x"/>
                                          </p:val>
                                        </p:tav>
                                      </p:tavLst>
                                    </p:anim>
                                    <p:anim calcmode="lin" valueType="num">
                                      <p:cBhvr additive="base">
                                        <p:cTn id="4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additive="base">
                                        <p:cTn id="49" dur="500" fill="hold"/>
                                        <p:tgtEl>
                                          <p:spTgt spid="16"/>
                                        </p:tgtEl>
                                        <p:attrNameLst>
                                          <p:attrName>ppt_x</p:attrName>
                                        </p:attrNameLst>
                                      </p:cBhvr>
                                      <p:tavLst>
                                        <p:tav tm="0">
                                          <p:val>
                                            <p:strVal val="#ppt_x"/>
                                          </p:val>
                                        </p:tav>
                                        <p:tav tm="100000">
                                          <p:val>
                                            <p:strVal val="#ppt_x"/>
                                          </p:val>
                                        </p:tav>
                                      </p:tavLst>
                                    </p:anim>
                                    <p:anim calcmode="lin" valueType="num">
                                      <p:cBhvr additive="base">
                                        <p:cTn id="50"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17"/>
                                        </p:tgtEl>
                                        <p:attrNameLst>
                                          <p:attrName>style.visibility</p:attrName>
                                        </p:attrNameLst>
                                      </p:cBhvr>
                                      <p:to>
                                        <p:strVal val="visible"/>
                                      </p:to>
                                    </p:set>
                                    <p:anim calcmode="lin" valueType="num">
                                      <p:cBhvr additive="base">
                                        <p:cTn id="55" dur="500" fill="hold"/>
                                        <p:tgtEl>
                                          <p:spTgt spid="17"/>
                                        </p:tgtEl>
                                        <p:attrNameLst>
                                          <p:attrName>ppt_x</p:attrName>
                                        </p:attrNameLst>
                                      </p:cBhvr>
                                      <p:tavLst>
                                        <p:tav tm="0">
                                          <p:val>
                                            <p:strVal val="#ppt_x"/>
                                          </p:val>
                                        </p:tav>
                                        <p:tav tm="100000">
                                          <p:val>
                                            <p:strVal val="#ppt_x"/>
                                          </p:val>
                                        </p:tav>
                                      </p:tavLst>
                                    </p:anim>
                                    <p:anim calcmode="lin" valueType="num">
                                      <p:cBhvr additive="base">
                                        <p:cTn id="56"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4" grpId="0" animBg="1"/>
      <p:bldP spid="12" grpId="0" animBg="1"/>
      <p:bldP spid="10" grpId="0" animBg="1"/>
      <p:bldP spid="9" grpId="0" animBg="1"/>
      <p:bldP spid="11" grpId="0" animBg="1"/>
      <p:bldP spid="13" grpId="0" animBg="1"/>
      <p:bldP spid="15" grpId="0" animBg="1"/>
      <p:bldP spid="1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762000"/>
          </a:xfrm>
        </p:spPr>
        <p:txBody>
          <a:bodyPr/>
          <a:lstStyle/>
          <a:p>
            <a:pPr algn="ctr"/>
            <a:r>
              <a:rPr lang="en-US" dirty="0">
                <a:solidFill>
                  <a:schemeClr val="accent1">
                    <a:lumMod val="50000"/>
                  </a:schemeClr>
                </a:solidFill>
              </a:rPr>
              <a:t>FRAUD, WASTE, &amp; ABUSE</a:t>
            </a:r>
          </a:p>
        </p:txBody>
      </p:sp>
      <p:sp>
        <p:nvSpPr>
          <p:cNvPr id="3" name="Content Placeholder 2"/>
          <p:cNvSpPr>
            <a:spLocks noGrp="1"/>
          </p:cNvSpPr>
          <p:nvPr>
            <p:ph idx="1"/>
          </p:nvPr>
        </p:nvSpPr>
        <p:spPr/>
        <p:txBody>
          <a:bodyPr>
            <a:noAutofit/>
          </a:bodyPr>
          <a:lstStyle/>
          <a:p>
            <a:pPr marL="0" indent="0">
              <a:buNone/>
            </a:pPr>
            <a:r>
              <a:rPr lang="en-US" altLang="en-US" dirty="0"/>
              <a:t>An intentional deception or misrepresentation by a person with the knowledge the deception could result in unauthorized benefit to him/herself or some other person. Includes any act that constitutes fraud under applicable Federal or State laws. </a:t>
            </a:r>
          </a:p>
          <a:p>
            <a:pPr marL="0" indent="0">
              <a:buNone/>
            </a:pPr>
            <a:r>
              <a:rPr lang="en-US" altLang="en-US" dirty="0"/>
              <a:t>Can include billing for services not rendered, performing medically unnecessary services solely to obtain payment, altering documentation to obtain higher payment (upcoding), and deliberate duplicate billing. </a:t>
            </a:r>
          </a:p>
          <a:p>
            <a:pPr marL="0" indent="0">
              <a:buNone/>
            </a:pPr>
            <a:r>
              <a:rPr lang="en-US" altLang="en-US" sz="2800" u="sng" dirty="0"/>
              <a:t>Example</a:t>
            </a:r>
            <a:endParaRPr lang="en-US" altLang="en-US" u="sng" dirty="0"/>
          </a:p>
          <a:p>
            <a:pPr marL="0" indent="0">
              <a:buNone/>
            </a:pPr>
            <a:r>
              <a:rPr lang="en-US" altLang="en-US" dirty="0"/>
              <a:t>Dr. Smith’s submission of a claim for a service not rendered, and creation of a fake progress note to support that claim. </a:t>
            </a:r>
          </a:p>
          <a:p>
            <a:pPr marL="0" indent="0">
              <a:buNone/>
            </a:pPr>
            <a:endParaRPr lang="en-US" altLang="en-US" sz="2800" dirty="0"/>
          </a:p>
        </p:txBody>
      </p:sp>
      <p:sp>
        <p:nvSpPr>
          <p:cNvPr id="4" name="Slide Number Placeholder 3"/>
          <p:cNvSpPr>
            <a:spLocks noGrp="1"/>
          </p:cNvSpPr>
          <p:nvPr>
            <p:ph type="sldNum" sz="quarter" idx="12"/>
          </p:nvPr>
        </p:nvSpPr>
        <p:spPr/>
        <p:txBody>
          <a:bodyPr/>
          <a:lstStyle/>
          <a:p>
            <a:fld id="{2F9E49DC-9F51-4AB8-95F2-513005630985}" type="slidenum">
              <a:rPr lang="en-US" smtClean="0"/>
              <a:t>19</a:t>
            </a:fld>
            <a:endParaRPr lang="en-US" dirty="0"/>
          </a:p>
        </p:txBody>
      </p:sp>
      <p:sp>
        <p:nvSpPr>
          <p:cNvPr id="6" name="Rectangle 5"/>
          <p:cNvSpPr/>
          <p:nvPr/>
        </p:nvSpPr>
        <p:spPr>
          <a:xfrm>
            <a:off x="1494909" y="1371600"/>
            <a:ext cx="6961517" cy="707886"/>
          </a:xfrm>
          <a:prstGeom prst="rect">
            <a:avLst/>
          </a:prstGeom>
        </p:spPr>
        <p:txBody>
          <a:bodyPr wrap="square">
            <a:spAutoFit/>
          </a:bodyPr>
          <a:lstStyle/>
          <a:p>
            <a:pPr algn="ctr"/>
            <a:r>
              <a:rPr lang="en-US" sz="4000" b="1" dirty="0">
                <a:solidFill>
                  <a:prstClr val="black"/>
                </a:solidFill>
                <a:latin typeface="Aharoni" panose="02010803020104030203" pitchFamily="2" charset="-79"/>
                <a:cs typeface="Aharoni" panose="02010803020104030203" pitchFamily="2" charset="-79"/>
              </a:rPr>
              <a:t>FRAUD</a:t>
            </a:r>
            <a:endParaRPr lang="en-US" sz="4000" dirty="0"/>
          </a:p>
        </p:txBody>
      </p:sp>
      <p:cxnSp>
        <p:nvCxnSpPr>
          <p:cNvPr id="7" name="Straight Connector 6"/>
          <p:cNvCxnSpPr/>
          <p:nvPr/>
        </p:nvCxnSpPr>
        <p:spPr>
          <a:xfrm flipV="1">
            <a:off x="898056" y="1305417"/>
            <a:ext cx="8785398" cy="18288"/>
          </a:xfrm>
          <a:prstGeom prst="line">
            <a:avLst/>
          </a:prstGeom>
          <a:ln w="5715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5188932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727494"/>
          </a:xfrm>
        </p:spPr>
        <p:txBody>
          <a:bodyPr/>
          <a:lstStyle/>
          <a:p>
            <a:pPr algn="ctr"/>
            <a:r>
              <a:rPr lang="en-US" dirty="0">
                <a:solidFill>
                  <a:schemeClr val="accent1">
                    <a:lumMod val="50000"/>
                  </a:schemeClr>
                </a:solidFill>
              </a:rPr>
              <a:t>FRAUD, WASTE, &amp; ABUSE</a:t>
            </a:r>
          </a:p>
        </p:txBody>
      </p:sp>
      <p:sp>
        <p:nvSpPr>
          <p:cNvPr id="3" name="Content Placeholder 2"/>
          <p:cNvSpPr>
            <a:spLocks noGrp="1"/>
          </p:cNvSpPr>
          <p:nvPr>
            <p:ph idx="1"/>
          </p:nvPr>
        </p:nvSpPr>
        <p:spPr>
          <a:xfrm>
            <a:off x="677334" y="2160589"/>
            <a:ext cx="8596668" cy="3110151"/>
          </a:xfrm>
        </p:spPr>
        <p:txBody>
          <a:bodyPr>
            <a:normAutofit lnSpcReduction="10000"/>
          </a:bodyPr>
          <a:lstStyle/>
          <a:p>
            <a:pPr marL="0" indent="0">
              <a:buNone/>
            </a:pPr>
            <a:r>
              <a:rPr lang="en-US" dirty="0"/>
              <a:t>Overutilization of services, or other practices that result in unnecessary costs. Generally not considered caused by criminally negligent actions, but rather the misuse of resources. </a:t>
            </a:r>
          </a:p>
          <a:p>
            <a:pPr marL="0" indent="0">
              <a:buNone/>
            </a:pPr>
            <a:r>
              <a:rPr lang="en-US" dirty="0"/>
              <a:t>Can include healthcare spending that can be eliminated without reducing the quality of care, redundant testing</a:t>
            </a:r>
          </a:p>
          <a:p>
            <a:pPr marL="0" indent="0">
              <a:buNone/>
            </a:pPr>
            <a:r>
              <a:rPr lang="en-US" sz="2800" u="sng" dirty="0"/>
              <a:t>EXAMPLE</a:t>
            </a:r>
          </a:p>
          <a:p>
            <a:pPr marL="0" indent="0">
              <a:buNone/>
            </a:pPr>
            <a:r>
              <a:rPr lang="en-US" dirty="0"/>
              <a:t>Consumer received an Assessment from Provider A last month. There has been no significant change in Consumer’s condition, nor any change in the treatment being delivered. Provider A performs another Assessment and submits a claim for payment. </a:t>
            </a:r>
          </a:p>
          <a:p>
            <a:pPr marL="0" indent="0">
              <a:buNone/>
            </a:pPr>
            <a:endParaRPr lang="en-US" dirty="0"/>
          </a:p>
        </p:txBody>
      </p:sp>
      <p:sp>
        <p:nvSpPr>
          <p:cNvPr id="4" name="Slide Number Placeholder 3"/>
          <p:cNvSpPr>
            <a:spLocks noGrp="1"/>
          </p:cNvSpPr>
          <p:nvPr>
            <p:ph type="sldNum" sz="quarter" idx="12"/>
          </p:nvPr>
        </p:nvSpPr>
        <p:spPr/>
        <p:txBody>
          <a:bodyPr/>
          <a:lstStyle/>
          <a:p>
            <a:fld id="{2F9E49DC-9F51-4AB8-95F2-513005630985}" type="slidenum">
              <a:rPr lang="en-US" smtClean="0"/>
              <a:t>20</a:t>
            </a:fld>
            <a:endParaRPr lang="en-US" dirty="0"/>
          </a:p>
        </p:txBody>
      </p:sp>
      <p:sp>
        <p:nvSpPr>
          <p:cNvPr id="5" name="TextBox 4"/>
          <p:cNvSpPr txBox="1"/>
          <p:nvPr/>
        </p:nvSpPr>
        <p:spPr>
          <a:xfrm>
            <a:off x="774604" y="1337094"/>
            <a:ext cx="8402128" cy="707886"/>
          </a:xfrm>
          <a:prstGeom prst="rect">
            <a:avLst/>
          </a:prstGeom>
          <a:noFill/>
        </p:spPr>
        <p:txBody>
          <a:bodyPr wrap="square" rtlCol="0">
            <a:spAutoFit/>
          </a:bodyPr>
          <a:lstStyle/>
          <a:p>
            <a:pPr lvl="0" algn="ctr"/>
            <a:r>
              <a:rPr lang="en-US" sz="4000" b="1" dirty="0">
                <a:solidFill>
                  <a:prstClr val="black"/>
                </a:solidFill>
                <a:latin typeface="Aharoni" panose="02010803020104030203" pitchFamily="2" charset="-79"/>
                <a:cs typeface="Aharoni" panose="02010803020104030203" pitchFamily="2" charset="-79"/>
              </a:rPr>
              <a:t>WASTE</a:t>
            </a:r>
            <a:endParaRPr lang="en-US" sz="4000" dirty="0">
              <a:solidFill>
                <a:prstClr val="black"/>
              </a:solidFill>
            </a:endParaRPr>
          </a:p>
        </p:txBody>
      </p:sp>
      <p:cxnSp>
        <p:nvCxnSpPr>
          <p:cNvPr id="6" name="Straight Connector 5"/>
          <p:cNvCxnSpPr/>
          <p:nvPr/>
        </p:nvCxnSpPr>
        <p:spPr>
          <a:xfrm flipV="1">
            <a:off x="898056" y="1305417"/>
            <a:ext cx="8785398" cy="18288"/>
          </a:xfrm>
          <a:prstGeom prst="line">
            <a:avLst/>
          </a:prstGeom>
          <a:ln w="5715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4373477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744747"/>
          </a:xfrm>
        </p:spPr>
        <p:txBody>
          <a:bodyPr/>
          <a:lstStyle/>
          <a:p>
            <a:pPr algn="ctr"/>
            <a:r>
              <a:rPr lang="en-US" dirty="0">
                <a:solidFill>
                  <a:srgbClr val="90C226">
                    <a:lumMod val="50000"/>
                  </a:srgbClr>
                </a:solidFill>
              </a:rPr>
              <a:t>FRAUD, WASTE, &amp; ABUSE</a:t>
            </a:r>
            <a:endParaRPr lang="en-US" dirty="0">
              <a:solidFill>
                <a:schemeClr val="accent1">
                  <a:lumMod val="50000"/>
                </a:schemeClr>
              </a:solidFill>
            </a:endParaRPr>
          </a:p>
        </p:txBody>
      </p:sp>
      <p:sp>
        <p:nvSpPr>
          <p:cNvPr id="3" name="Content Placeholder 2"/>
          <p:cNvSpPr>
            <a:spLocks noGrp="1"/>
          </p:cNvSpPr>
          <p:nvPr>
            <p:ph idx="1"/>
          </p:nvPr>
        </p:nvSpPr>
        <p:spPr/>
        <p:txBody>
          <a:bodyPr>
            <a:normAutofit fontScale="92500" lnSpcReduction="20000"/>
          </a:bodyPr>
          <a:lstStyle/>
          <a:p>
            <a:pPr marL="0" indent="0">
              <a:buNone/>
            </a:pPr>
            <a:r>
              <a:rPr lang="en-US" altLang="en-US" dirty="0"/>
              <a:t>Practices that are inconsistent with sound fiscal, business or medical practices &amp; result in an unnecessary cost to the payor, or in reimbursement for services that are not medically necessary or fail to meet professionally recognized standards for healthcare.  </a:t>
            </a:r>
          </a:p>
          <a:p>
            <a:pPr marL="0" indent="0">
              <a:buNone/>
            </a:pPr>
            <a:r>
              <a:rPr lang="en-US" altLang="en-US" dirty="0"/>
              <a:t>Can include submitting claims that do not comply with billing guidelines, providing services that are not medically necessary or do not meet professionally recognized standards, submitting bills to Medicare/Medicaid instead of the primary insurer. </a:t>
            </a:r>
          </a:p>
          <a:p>
            <a:pPr marL="0" indent="0">
              <a:buNone/>
            </a:pPr>
            <a:r>
              <a:rPr lang="en-US" altLang="en-US" dirty="0">
                <a:solidFill>
                  <a:srgbClr val="FF0000"/>
                </a:solidFill>
              </a:rPr>
              <a:t>CAUTION</a:t>
            </a:r>
            <a:r>
              <a:rPr lang="en-US" altLang="en-US" dirty="0"/>
              <a:t> – Abuse can develop in to Fraud if there is evidence that the individual knowingly and willfully (on purpose) conducted the abusive practices. </a:t>
            </a:r>
          </a:p>
          <a:p>
            <a:pPr marL="0" indent="0">
              <a:buNone/>
            </a:pPr>
            <a:r>
              <a:rPr lang="en-US" altLang="en-US" sz="2800" u="sng" dirty="0"/>
              <a:t>EXAMPLE</a:t>
            </a:r>
          </a:p>
          <a:p>
            <a:pPr marL="0" indent="0">
              <a:buNone/>
            </a:pPr>
            <a:r>
              <a:rPr lang="en-US" altLang="en-US" dirty="0"/>
              <a:t>Provider A has multiple sites and determined it made billing easier if all claims were submitted listing a single location of service, and a clinician associated with that location of service, rather than the claims reflecting the clinician who actually furnished the service, and the location where it was actually furnished. </a:t>
            </a:r>
          </a:p>
        </p:txBody>
      </p:sp>
      <p:sp>
        <p:nvSpPr>
          <p:cNvPr id="4" name="Slide Number Placeholder 3"/>
          <p:cNvSpPr>
            <a:spLocks noGrp="1"/>
          </p:cNvSpPr>
          <p:nvPr>
            <p:ph type="sldNum" sz="quarter" idx="12"/>
          </p:nvPr>
        </p:nvSpPr>
        <p:spPr/>
        <p:txBody>
          <a:bodyPr/>
          <a:lstStyle/>
          <a:p>
            <a:fld id="{2F9E49DC-9F51-4AB8-95F2-513005630985}" type="slidenum">
              <a:rPr lang="en-US" smtClean="0"/>
              <a:t>21</a:t>
            </a:fld>
            <a:endParaRPr lang="en-US" dirty="0"/>
          </a:p>
        </p:txBody>
      </p:sp>
      <p:sp>
        <p:nvSpPr>
          <p:cNvPr id="6" name="TextBox 5"/>
          <p:cNvSpPr txBox="1"/>
          <p:nvPr/>
        </p:nvSpPr>
        <p:spPr>
          <a:xfrm>
            <a:off x="888521" y="1276709"/>
            <a:ext cx="8203721" cy="707886"/>
          </a:xfrm>
          <a:prstGeom prst="rect">
            <a:avLst/>
          </a:prstGeom>
          <a:noFill/>
        </p:spPr>
        <p:txBody>
          <a:bodyPr wrap="square" rtlCol="0">
            <a:spAutoFit/>
          </a:bodyPr>
          <a:lstStyle/>
          <a:p>
            <a:pPr lvl="0" algn="ctr"/>
            <a:r>
              <a:rPr lang="en-US" sz="4000" b="1" dirty="0">
                <a:solidFill>
                  <a:prstClr val="black"/>
                </a:solidFill>
                <a:latin typeface="Aharoni" panose="02010803020104030203" pitchFamily="2" charset="-79"/>
                <a:cs typeface="Aharoni" panose="02010803020104030203" pitchFamily="2" charset="-79"/>
              </a:rPr>
              <a:t>ABUSE</a:t>
            </a:r>
            <a:endParaRPr lang="en-US" sz="4000" dirty="0">
              <a:solidFill>
                <a:prstClr val="black"/>
              </a:solidFill>
            </a:endParaRPr>
          </a:p>
        </p:txBody>
      </p:sp>
      <p:cxnSp>
        <p:nvCxnSpPr>
          <p:cNvPr id="7" name="Straight Connector 6"/>
          <p:cNvCxnSpPr/>
          <p:nvPr/>
        </p:nvCxnSpPr>
        <p:spPr>
          <a:xfrm flipV="1">
            <a:off x="898056" y="1305417"/>
            <a:ext cx="8785398" cy="18288"/>
          </a:xfrm>
          <a:prstGeom prst="line">
            <a:avLst/>
          </a:prstGeom>
          <a:ln w="5715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4487022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44711" y="455596"/>
            <a:ext cx="10006708" cy="776438"/>
          </a:xfrm>
        </p:spPr>
        <p:txBody>
          <a:bodyPr>
            <a:normAutofit/>
          </a:bodyPr>
          <a:lstStyle/>
          <a:p>
            <a:pPr algn="ctr"/>
            <a:r>
              <a:rPr lang="en-US" sz="4000" dirty="0">
                <a:solidFill>
                  <a:schemeClr val="accent2">
                    <a:lumMod val="75000"/>
                  </a:schemeClr>
                </a:solidFill>
              </a:rPr>
              <a:t>Service Documentation Requirements</a:t>
            </a:r>
          </a:p>
        </p:txBody>
      </p:sp>
      <p:sp>
        <p:nvSpPr>
          <p:cNvPr id="3" name="Content Placeholder 2"/>
          <p:cNvSpPr>
            <a:spLocks noGrp="1"/>
          </p:cNvSpPr>
          <p:nvPr>
            <p:ph idx="1"/>
          </p:nvPr>
        </p:nvSpPr>
        <p:spPr>
          <a:xfrm>
            <a:off x="406241" y="1126550"/>
            <a:ext cx="10014550" cy="5529998"/>
          </a:xfrm>
        </p:spPr>
        <p:txBody>
          <a:bodyPr>
            <a:normAutofit/>
          </a:bodyPr>
          <a:lstStyle/>
          <a:p>
            <a:pPr marL="0" indent="0">
              <a:buNone/>
            </a:pPr>
            <a:r>
              <a:rPr lang="en-US" sz="2000" b="1" dirty="0"/>
              <a:t>Michigan Medicaid Provider Manual requirements (non-exhaustive list) </a:t>
            </a:r>
          </a:p>
          <a:p>
            <a:pPr marL="0" indent="0">
              <a:buNone/>
            </a:pPr>
            <a:r>
              <a:rPr lang="en-US" sz="2000" b="1" dirty="0"/>
              <a:t>						</a:t>
            </a:r>
            <a:r>
              <a:rPr lang="en-US" sz="1500" b="1" dirty="0"/>
              <a:t>Medicaid Provider Manual Section 12: Record Keeping</a:t>
            </a:r>
          </a:p>
          <a:p>
            <a:r>
              <a:rPr lang="en-US" dirty="0"/>
              <a:t>The clinical record must be </a:t>
            </a:r>
            <a:r>
              <a:rPr lang="en-US" b="1" u="sng" dirty="0"/>
              <a:t>sufficiently detailed </a:t>
            </a:r>
            <a:r>
              <a:rPr lang="en-US" dirty="0"/>
              <a:t>to allow reconstruction of what transpired for each service billed.</a:t>
            </a:r>
          </a:p>
          <a:p>
            <a:r>
              <a:rPr lang="en-US" dirty="0"/>
              <a:t>All documentation must be legibly </a:t>
            </a:r>
            <a:r>
              <a:rPr lang="en-US" b="1" u="sng" dirty="0"/>
              <a:t>signed with credentials and dated </a:t>
            </a:r>
            <a:r>
              <a:rPr lang="en-US" dirty="0"/>
              <a:t>by the rendering health care professional and signed by the customer</a:t>
            </a:r>
          </a:p>
          <a:p>
            <a:r>
              <a:rPr lang="en-US" dirty="0"/>
              <a:t>For services that are time-specific according to the procedure code billed, providers must indicate in the medical record the </a:t>
            </a:r>
            <a:r>
              <a:rPr lang="en-US" b="1" u="sng" dirty="0"/>
              <a:t>actual begin time and end time </a:t>
            </a:r>
            <a:r>
              <a:rPr lang="en-US" dirty="0"/>
              <a:t>of the particular service</a:t>
            </a:r>
          </a:p>
          <a:p>
            <a:r>
              <a:rPr lang="en-US" dirty="0"/>
              <a:t>Progress notes must include a Description of Service that describes:</a:t>
            </a:r>
          </a:p>
          <a:p>
            <a:pPr lvl="1"/>
            <a:r>
              <a:rPr lang="en-US" dirty="0"/>
              <a:t>Presenting problems, treatment modality, customer response to treatment</a:t>
            </a:r>
          </a:p>
          <a:p>
            <a:pPr lvl="1"/>
            <a:r>
              <a:rPr lang="en-US" dirty="0"/>
              <a:t>Goal(s) and/or Objective(s) of the Plan of Service addressed</a:t>
            </a:r>
          </a:p>
          <a:p>
            <a:pPr lvl="1"/>
            <a:r>
              <a:rPr lang="en-US" dirty="0"/>
              <a:t>Progress/lack thereof toward desired outcome</a:t>
            </a:r>
          </a:p>
          <a:p>
            <a:pPr lvl="1"/>
            <a:r>
              <a:rPr lang="en-US" dirty="0"/>
              <a:t>Current status of the customer/Future treatment recommendations</a:t>
            </a:r>
          </a:p>
          <a:p>
            <a:pPr lvl="1"/>
            <a:r>
              <a:rPr lang="en-US" dirty="0"/>
              <a:t>Specific clinician/staff interventions offered during the service contact </a:t>
            </a:r>
          </a:p>
        </p:txBody>
      </p:sp>
      <p:sp>
        <p:nvSpPr>
          <p:cNvPr id="4" name="Slide Number Placeholder 3"/>
          <p:cNvSpPr>
            <a:spLocks noGrp="1"/>
          </p:cNvSpPr>
          <p:nvPr>
            <p:ph type="sldNum" sz="quarter" idx="12"/>
          </p:nvPr>
        </p:nvSpPr>
        <p:spPr/>
        <p:txBody>
          <a:bodyPr/>
          <a:lstStyle/>
          <a:p>
            <a:fld id="{2F9E49DC-9F51-4AB8-95F2-513005630985}" type="slidenum">
              <a:rPr lang="en-US" smtClean="0"/>
              <a:t>22</a:t>
            </a:fld>
            <a:endParaRPr lang="en-US" dirty="0"/>
          </a:p>
        </p:txBody>
      </p:sp>
      <p:cxnSp>
        <p:nvCxnSpPr>
          <p:cNvPr id="5" name="Straight Connector 4"/>
          <p:cNvCxnSpPr/>
          <p:nvPr/>
        </p:nvCxnSpPr>
        <p:spPr>
          <a:xfrm flipV="1">
            <a:off x="1355366" y="1108262"/>
            <a:ext cx="8785398" cy="18288"/>
          </a:xfrm>
          <a:prstGeom prst="line">
            <a:avLst/>
          </a:prstGeom>
          <a:ln w="5715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2918622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435201-F0E0-4B20-919F-9BE8D1DB201E}"/>
              </a:ext>
            </a:extLst>
          </p:cNvPr>
          <p:cNvSpPr>
            <a:spLocks noGrp="1"/>
          </p:cNvSpPr>
          <p:nvPr>
            <p:ph type="title"/>
          </p:nvPr>
        </p:nvSpPr>
        <p:spPr>
          <a:xfrm>
            <a:off x="677334" y="609600"/>
            <a:ext cx="8596668" cy="846966"/>
          </a:xfrm>
        </p:spPr>
        <p:txBody>
          <a:bodyPr>
            <a:normAutofit fontScale="90000"/>
          </a:bodyPr>
          <a:lstStyle/>
          <a:p>
            <a:r>
              <a:rPr lang="en-US" sz="4000" dirty="0">
                <a:solidFill>
                  <a:schemeClr val="accent2">
                    <a:lumMod val="75000"/>
                  </a:schemeClr>
                </a:solidFill>
              </a:rPr>
              <a:t>Medicaid Services Verification</a:t>
            </a:r>
            <a:r>
              <a:rPr lang="en-US" dirty="0"/>
              <a:t/>
            </a:r>
            <a:br>
              <a:rPr lang="en-US" dirty="0"/>
            </a:br>
            <a:endParaRPr lang="en-US" dirty="0"/>
          </a:p>
        </p:txBody>
      </p:sp>
      <p:sp>
        <p:nvSpPr>
          <p:cNvPr id="3" name="Content Placeholder 2">
            <a:extLst>
              <a:ext uri="{FF2B5EF4-FFF2-40B4-BE49-F238E27FC236}">
                <a16:creationId xmlns:a16="http://schemas.microsoft.com/office/drawing/2014/main" id="{9B4969DE-CC28-4E01-95B2-46832116AF79}"/>
              </a:ext>
            </a:extLst>
          </p:cNvPr>
          <p:cNvSpPr>
            <a:spLocks noGrp="1"/>
          </p:cNvSpPr>
          <p:nvPr>
            <p:ph idx="1"/>
          </p:nvPr>
        </p:nvSpPr>
        <p:spPr/>
        <p:txBody>
          <a:bodyPr/>
          <a:lstStyle/>
          <a:p>
            <a:r>
              <a:rPr lang="en-US" dirty="0"/>
              <a:t>Code is approved under the contract</a:t>
            </a:r>
          </a:p>
          <a:p>
            <a:r>
              <a:rPr lang="en-US" dirty="0"/>
              <a:t>Eligibility of the beneficiary on the date of service</a:t>
            </a:r>
          </a:p>
          <a:p>
            <a:r>
              <a:rPr lang="en-US" dirty="0"/>
              <a:t>Service is included in the beneficiaries individual plan of service</a:t>
            </a:r>
          </a:p>
          <a:p>
            <a:r>
              <a:rPr lang="en-US" dirty="0"/>
              <a:t>Date/time of service on progress note</a:t>
            </a:r>
          </a:p>
          <a:p>
            <a:r>
              <a:rPr lang="en-US" dirty="0"/>
              <a:t>Service provided by a qualified practitioner and falls within the scope of the code billed/paid</a:t>
            </a:r>
          </a:p>
          <a:p>
            <a:r>
              <a:rPr lang="en-US" dirty="0"/>
              <a:t>Amount billed does not exceed the payer (PIHP or CMHSP) contracted amount</a:t>
            </a:r>
          </a:p>
          <a:p>
            <a:r>
              <a:rPr lang="en-US" dirty="0"/>
              <a:t>Amount paid does not exceed the payer (PIHP or CMHSP) contracted amount</a:t>
            </a:r>
          </a:p>
          <a:p>
            <a:r>
              <a:rPr lang="en-US" dirty="0"/>
              <a:t>Any additional elements to support the PIHP quality improvement efforts with claims/encounters data</a:t>
            </a:r>
          </a:p>
        </p:txBody>
      </p:sp>
      <p:sp>
        <p:nvSpPr>
          <p:cNvPr id="4" name="Slide Number Placeholder 3">
            <a:extLst>
              <a:ext uri="{FF2B5EF4-FFF2-40B4-BE49-F238E27FC236}">
                <a16:creationId xmlns:a16="http://schemas.microsoft.com/office/drawing/2014/main" id="{A4937078-EACF-4A19-BB47-2DD853ECFF08}"/>
              </a:ext>
            </a:extLst>
          </p:cNvPr>
          <p:cNvSpPr>
            <a:spLocks noGrp="1"/>
          </p:cNvSpPr>
          <p:nvPr>
            <p:ph type="sldNum" sz="quarter" idx="12"/>
          </p:nvPr>
        </p:nvSpPr>
        <p:spPr/>
        <p:txBody>
          <a:bodyPr/>
          <a:lstStyle/>
          <a:p>
            <a:fld id="{2F9E49DC-9F51-4AB8-95F2-513005630985}" type="slidenum">
              <a:rPr lang="en-US" smtClean="0"/>
              <a:t>23</a:t>
            </a:fld>
            <a:endParaRPr lang="en-US" dirty="0"/>
          </a:p>
        </p:txBody>
      </p:sp>
      <p:sp>
        <p:nvSpPr>
          <p:cNvPr id="5" name="TextBox 4">
            <a:extLst>
              <a:ext uri="{FF2B5EF4-FFF2-40B4-BE49-F238E27FC236}">
                <a16:creationId xmlns:a16="http://schemas.microsoft.com/office/drawing/2014/main" id="{FDD6FEF1-6244-4FA3-BF1B-06E02183B705}"/>
              </a:ext>
            </a:extLst>
          </p:cNvPr>
          <p:cNvSpPr txBox="1"/>
          <p:nvPr/>
        </p:nvSpPr>
        <p:spPr>
          <a:xfrm>
            <a:off x="909141" y="6148440"/>
            <a:ext cx="7296183" cy="246221"/>
          </a:xfrm>
          <a:prstGeom prst="rect">
            <a:avLst/>
          </a:prstGeom>
          <a:noFill/>
        </p:spPr>
        <p:txBody>
          <a:bodyPr wrap="square" rtlCol="0">
            <a:spAutoFit/>
          </a:bodyPr>
          <a:lstStyle/>
          <a:p>
            <a:r>
              <a:rPr lang="en-US" sz="1000" dirty="0"/>
              <a:t>Medicaid Managed specialty supports and Services concurrent 1915 (b)© Waiver Program FY18 – Attachment P6.4.1</a:t>
            </a:r>
          </a:p>
        </p:txBody>
      </p:sp>
    </p:spTree>
    <p:extLst>
      <p:ext uri="{BB962C8B-B14F-4D97-AF65-F5344CB8AC3E}">
        <p14:creationId xmlns:p14="http://schemas.microsoft.com/office/powerpoint/2010/main" val="123865607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599"/>
            <a:ext cx="8596668" cy="1038045"/>
          </a:xfrm>
        </p:spPr>
        <p:txBody>
          <a:bodyPr>
            <a:normAutofit fontScale="90000"/>
          </a:bodyPr>
          <a:lstStyle/>
          <a:p>
            <a:pPr algn="ctr"/>
            <a:r>
              <a:rPr lang="en-US" dirty="0">
                <a:solidFill>
                  <a:schemeClr val="accent1">
                    <a:lumMod val="50000"/>
                  </a:schemeClr>
                </a:solidFill>
              </a:rPr>
              <a:t>PRIVACY &amp; CONFIDENTIALITY</a:t>
            </a:r>
            <a:br>
              <a:rPr lang="en-US" dirty="0">
                <a:solidFill>
                  <a:schemeClr val="accent1">
                    <a:lumMod val="50000"/>
                  </a:schemeClr>
                </a:solidFill>
              </a:rPr>
            </a:br>
            <a:r>
              <a:rPr lang="en-US" dirty="0">
                <a:solidFill>
                  <a:schemeClr val="accent1">
                    <a:lumMod val="50000"/>
                  </a:schemeClr>
                </a:solidFill>
              </a:rPr>
              <a:t>Behavioral Health Records</a:t>
            </a:r>
            <a:br>
              <a:rPr lang="en-US" dirty="0">
                <a:solidFill>
                  <a:schemeClr val="accent1">
                    <a:lumMod val="50000"/>
                  </a:schemeClr>
                </a:solidFill>
              </a:rPr>
            </a:br>
            <a:endParaRPr lang="en-US" dirty="0">
              <a:solidFill>
                <a:schemeClr val="accent1">
                  <a:lumMod val="50000"/>
                </a:schemeClr>
              </a:solidFill>
            </a:endParaRPr>
          </a:p>
        </p:txBody>
      </p:sp>
      <p:sp>
        <p:nvSpPr>
          <p:cNvPr id="3" name="Content Placeholder 2"/>
          <p:cNvSpPr>
            <a:spLocks noGrp="1"/>
          </p:cNvSpPr>
          <p:nvPr>
            <p:ph idx="1"/>
          </p:nvPr>
        </p:nvSpPr>
        <p:spPr>
          <a:xfrm>
            <a:off x="677334" y="1772400"/>
            <a:ext cx="8596668" cy="504973"/>
          </a:xfrm>
        </p:spPr>
        <p:txBody>
          <a:bodyPr>
            <a:normAutofit lnSpcReduction="10000"/>
          </a:bodyPr>
          <a:lstStyle/>
          <a:p>
            <a:pPr marL="0" indent="0" algn="ctr">
              <a:buNone/>
            </a:pPr>
            <a:r>
              <a:rPr lang="en-US" sz="2800" b="1" dirty="0"/>
              <a:t>Governing Rules</a:t>
            </a:r>
          </a:p>
          <a:p>
            <a:pPr lvl="1">
              <a:buClr>
                <a:schemeClr val="accent1"/>
              </a:buClr>
            </a:pPr>
            <a:endParaRPr lang="en-US" dirty="0"/>
          </a:p>
          <a:p>
            <a:pPr marL="0" indent="0">
              <a:buNone/>
            </a:pPr>
            <a:endParaRPr lang="en-US" dirty="0"/>
          </a:p>
        </p:txBody>
      </p:sp>
      <p:sp>
        <p:nvSpPr>
          <p:cNvPr id="4" name="Slide Number Placeholder 3"/>
          <p:cNvSpPr>
            <a:spLocks noGrp="1"/>
          </p:cNvSpPr>
          <p:nvPr>
            <p:ph type="sldNum" sz="quarter" idx="12"/>
          </p:nvPr>
        </p:nvSpPr>
        <p:spPr/>
        <p:txBody>
          <a:bodyPr/>
          <a:lstStyle/>
          <a:p>
            <a:fld id="{2F9E49DC-9F51-4AB8-95F2-513005630985}" type="slidenum">
              <a:rPr lang="en-US" smtClean="0"/>
              <a:t>24</a:t>
            </a:fld>
            <a:endParaRPr lang="en-US" dirty="0"/>
          </a:p>
        </p:txBody>
      </p:sp>
      <p:sp>
        <p:nvSpPr>
          <p:cNvPr id="5" name="Oval 4"/>
          <p:cNvSpPr/>
          <p:nvPr/>
        </p:nvSpPr>
        <p:spPr>
          <a:xfrm>
            <a:off x="2826857" y="2402129"/>
            <a:ext cx="3075317" cy="152289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t>Health Insurance Portability and Accountability Act (HIPAA)</a:t>
            </a:r>
          </a:p>
        </p:txBody>
      </p:sp>
      <p:sp>
        <p:nvSpPr>
          <p:cNvPr id="6" name="Oval 5"/>
          <p:cNvSpPr/>
          <p:nvPr/>
        </p:nvSpPr>
        <p:spPr>
          <a:xfrm>
            <a:off x="5779928" y="3640167"/>
            <a:ext cx="2932981" cy="147975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42 CFR Part 2</a:t>
            </a:r>
          </a:p>
        </p:txBody>
      </p:sp>
      <p:sp>
        <p:nvSpPr>
          <p:cNvPr id="7" name="Oval 6"/>
          <p:cNvSpPr/>
          <p:nvPr/>
        </p:nvSpPr>
        <p:spPr>
          <a:xfrm>
            <a:off x="3051144" y="4835071"/>
            <a:ext cx="2851030" cy="138885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Michigan Mental Health Code</a:t>
            </a:r>
          </a:p>
        </p:txBody>
      </p:sp>
      <p:sp>
        <p:nvSpPr>
          <p:cNvPr id="8" name="Oval 7">
            <a:extLst>
              <a:ext uri="{FF2B5EF4-FFF2-40B4-BE49-F238E27FC236}">
                <a16:creationId xmlns:a16="http://schemas.microsoft.com/office/drawing/2014/main" id="{10D965FE-F039-4106-AE50-A9555661A37C}"/>
              </a:ext>
            </a:extLst>
          </p:cNvPr>
          <p:cNvSpPr/>
          <p:nvPr/>
        </p:nvSpPr>
        <p:spPr>
          <a:xfrm>
            <a:off x="375249" y="3664151"/>
            <a:ext cx="2932981" cy="147975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t>Health Information Technology for Economic and Clinical Health Act (HITECH)  </a:t>
            </a:r>
          </a:p>
        </p:txBody>
      </p:sp>
    </p:spTree>
    <p:extLst>
      <p:ext uri="{BB962C8B-B14F-4D97-AF65-F5344CB8AC3E}">
        <p14:creationId xmlns:p14="http://schemas.microsoft.com/office/powerpoint/2010/main" val="23177863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500"/>
                                        <p:tgtEl>
                                          <p:spTgt spid="5"/>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500"/>
                                        <p:tgtEl>
                                          <p:spTgt spid="7"/>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fade">
                                      <p:cBhvr>
                                        <p:cTn id="24" dur="500"/>
                                        <p:tgtEl>
                                          <p:spTgt spid="6"/>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fade">
                                      <p:cBhvr>
                                        <p:cTn id="2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animBg="1"/>
      <p:bldP spid="6" grpId="0" animBg="1"/>
      <p:bldP spid="7" grpId="0" animBg="1"/>
      <p:bldP spid="8"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063925"/>
          </a:xfrm>
        </p:spPr>
        <p:txBody>
          <a:bodyPr/>
          <a:lstStyle/>
          <a:p>
            <a:pPr algn="ctr"/>
            <a:r>
              <a:rPr lang="en-US" sz="2900" dirty="0">
                <a:solidFill>
                  <a:srgbClr val="90C226">
                    <a:lumMod val="50000"/>
                  </a:srgbClr>
                </a:solidFill>
              </a:rPr>
              <a:t>PRIVACY &amp; CONFIDENTIALITY</a:t>
            </a:r>
            <a:br>
              <a:rPr lang="en-US" sz="2900" dirty="0">
                <a:solidFill>
                  <a:srgbClr val="90C226">
                    <a:lumMod val="50000"/>
                  </a:srgbClr>
                </a:solidFill>
              </a:rPr>
            </a:br>
            <a:r>
              <a:rPr lang="en-US" sz="2900" dirty="0">
                <a:solidFill>
                  <a:srgbClr val="90C226">
                    <a:lumMod val="50000"/>
                  </a:srgbClr>
                </a:solidFill>
              </a:rPr>
              <a:t>Behavioral Health Records</a:t>
            </a:r>
            <a:endParaRPr lang="en-US" dirty="0"/>
          </a:p>
        </p:txBody>
      </p:sp>
      <p:sp>
        <p:nvSpPr>
          <p:cNvPr id="3" name="Content Placeholder 2"/>
          <p:cNvSpPr>
            <a:spLocks noGrp="1"/>
          </p:cNvSpPr>
          <p:nvPr>
            <p:ph idx="1"/>
          </p:nvPr>
        </p:nvSpPr>
        <p:spPr>
          <a:xfrm>
            <a:off x="677334" y="2786331"/>
            <a:ext cx="9346560" cy="3760773"/>
          </a:xfrm>
        </p:spPr>
        <p:txBody>
          <a:bodyPr>
            <a:normAutofit fontScale="92500" lnSpcReduction="10000"/>
          </a:bodyPr>
          <a:lstStyle/>
          <a:p>
            <a:pPr marL="0" indent="0">
              <a:buNone/>
            </a:pPr>
            <a:r>
              <a:rPr lang="en-US" b="1" u="sng" dirty="0"/>
              <a:t>42 CFR Part 2 – Confidentiality of Alcohol and Drug Abuse Patient Records </a:t>
            </a:r>
          </a:p>
          <a:p>
            <a:r>
              <a:rPr lang="en-US" dirty="0"/>
              <a:t>“Records of the identity, diagnosis, prognosis, or treatment of any patient which are maintained in connection with the performance of any drug abuse prevention function conducted, regulated, or directly or indirectly assisted by any department or agency of the United States shall, except as provided in subsection (e) of this section, be confidential and be disclosed only for the purposes and under the circumstances expressly authorized…” </a:t>
            </a:r>
          </a:p>
          <a:p>
            <a:r>
              <a:rPr lang="en-US" dirty="0"/>
              <a:t>Prohibits even acknowledging an individual as a recipient of services</a:t>
            </a:r>
          </a:p>
          <a:p>
            <a:r>
              <a:rPr lang="en-US" dirty="0"/>
              <a:t>Requires a very specific, detailed Release of Information (ROI)/Consent</a:t>
            </a:r>
          </a:p>
          <a:p>
            <a:r>
              <a:rPr lang="en-US" dirty="0"/>
              <a:t>Requires information that is disclosed include a Prohibition on Re-disclosure </a:t>
            </a:r>
          </a:p>
          <a:p>
            <a:r>
              <a:rPr lang="en-US" dirty="0"/>
              <a:t>No information regarding a client should be released without a valid, 42 CFR Part 2-compliant ROI/Consent</a:t>
            </a:r>
          </a:p>
        </p:txBody>
      </p:sp>
      <p:sp>
        <p:nvSpPr>
          <p:cNvPr id="4" name="Slide Number Placeholder 3"/>
          <p:cNvSpPr>
            <a:spLocks noGrp="1"/>
          </p:cNvSpPr>
          <p:nvPr>
            <p:ph type="sldNum" sz="quarter" idx="12"/>
          </p:nvPr>
        </p:nvSpPr>
        <p:spPr/>
        <p:txBody>
          <a:bodyPr/>
          <a:lstStyle/>
          <a:p>
            <a:fld id="{2F9E49DC-9F51-4AB8-95F2-513005630985}" type="slidenum">
              <a:rPr lang="en-US" smtClean="0"/>
              <a:t>25</a:t>
            </a:fld>
            <a:endParaRPr lang="en-US" dirty="0"/>
          </a:p>
        </p:txBody>
      </p:sp>
      <p:sp>
        <p:nvSpPr>
          <p:cNvPr id="5" name="TextBox 4"/>
          <p:cNvSpPr txBox="1"/>
          <p:nvPr/>
        </p:nvSpPr>
        <p:spPr>
          <a:xfrm>
            <a:off x="767751" y="1570008"/>
            <a:ext cx="8445260" cy="1323439"/>
          </a:xfrm>
          <a:prstGeom prst="rect">
            <a:avLst/>
          </a:prstGeom>
          <a:noFill/>
        </p:spPr>
        <p:txBody>
          <a:bodyPr wrap="square" rtlCol="0">
            <a:spAutoFit/>
          </a:bodyPr>
          <a:lstStyle/>
          <a:p>
            <a:pPr algn="ctr"/>
            <a:r>
              <a:rPr lang="en-US" sz="4000" dirty="0">
                <a:latin typeface="Aharoni" panose="02010803020104030203" pitchFamily="2" charset="-79"/>
                <a:cs typeface="Aharoni" panose="02010803020104030203" pitchFamily="2" charset="-79"/>
              </a:rPr>
              <a:t>Substance Use Disorder (SUD) Records</a:t>
            </a:r>
          </a:p>
        </p:txBody>
      </p:sp>
    </p:spTree>
    <p:extLst>
      <p:ext uri="{BB962C8B-B14F-4D97-AF65-F5344CB8AC3E}">
        <p14:creationId xmlns:p14="http://schemas.microsoft.com/office/powerpoint/2010/main" val="409517028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977660"/>
          </a:xfrm>
        </p:spPr>
        <p:txBody>
          <a:bodyPr/>
          <a:lstStyle/>
          <a:p>
            <a:pPr algn="ctr"/>
            <a:r>
              <a:rPr lang="en-US" sz="2900" dirty="0">
                <a:solidFill>
                  <a:srgbClr val="90C226">
                    <a:lumMod val="50000"/>
                  </a:srgbClr>
                </a:solidFill>
              </a:rPr>
              <a:t>PRIVACY &amp; CONFIDENTIALITY</a:t>
            </a:r>
            <a:br>
              <a:rPr lang="en-US" sz="2900" dirty="0">
                <a:solidFill>
                  <a:srgbClr val="90C226">
                    <a:lumMod val="50000"/>
                  </a:srgbClr>
                </a:solidFill>
              </a:rPr>
            </a:br>
            <a:r>
              <a:rPr lang="en-US" sz="2900" dirty="0">
                <a:solidFill>
                  <a:srgbClr val="90C226">
                    <a:lumMod val="50000"/>
                  </a:srgbClr>
                </a:solidFill>
              </a:rPr>
              <a:t>Behavioral Health Records</a:t>
            </a:r>
            <a:endParaRPr lang="en-US" dirty="0"/>
          </a:p>
        </p:txBody>
      </p:sp>
      <p:sp>
        <p:nvSpPr>
          <p:cNvPr id="3" name="Content Placeholder 2"/>
          <p:cNvSpPr>
            <a:spLocks noGrp="1"/>
          </p:cNvSpPr>
          <p:nvPr>
            <p:ph idx="1"/>
          </p:nvPr>
        </p:nvSpPr>
        <p:spPr>
          <a:xfrm>
            <a:off x="677333" y="2048256"/>
            <a:ext cx="10076011" cy="4358231"/>
          </a:xfrm>
        </p:spPr>
        <p:txBody>
          <a:bodyPr>
            <a:normAutofit fontScale="92500" lnSpcReduction="20000"/>
          </a:bodyPr>
          <a:lstStyle/>
          <a:p>
            <a:pPr lvl="0">
              <a:buClr>
                <a:srgbClr val="90C226"/>
              </a:buClr>
            </a:pPr>
            <a:r>
              <a:rPr lang="en-US" sz="1700" dirty="0">
                <a:solidFill>
                  <a:prstClr val="black">
                    <a:lumMod val="75000"/>
                    <a:lumOff val="25000"/>
                  </a:prstClr>
                </a:solidFill>
              </a:rPr>
              <a:t>HIPAA is a federal law that provides data privacy and security provisions for safeguarding Protected Health Information. It has two main parts, the Privacy Rule and the Security Rule. </a:t>
            </a:r>
          </a:p>
          <a:p>
            <a:pPr marL="0" indent="0">
              <a:buNone/>
            </a:pPr>
            <a:r>
              <a:rPr lang="en-US" sz="1700" b="1" u="sng" dirty="0"/>
              <a:t>HIPAA Security Rule</a:t>
            </a:r>
            <a:r>
              <a:rPr lang="en-US" dirty="0"/>
              <a:t> – “Covered entities must ensure the confidentiality, integrity, and availability of all electronic protected health information the covered entity creates, receives, maintains, or transmits.” </a:t>
            </a:r>
          </a:p>
          <a:p>
            <a:r>
              <a:rPr lang="en-US" dirty="0"/>
              <a:t>The Security Rule applies to safeguarding </a:t>
            </a:r>
            <a:r>
              <a:rPr lang="en-US" b="1" i="1" u="sng" dirty="0"/>
              <a:t>electronic</a:t>
            </a:r>
            <a:r>
              <a:rPr lang="en-US" dirty="0"/>
              <a:t> PHI (PHI stored on computers, sent via email, access permissions to PHI)</a:t>
            </a:r>
          </a:p>
          <a:p>
            <a:r>
              <a:rPr lang="en-US" dirty="0"/>
              <a:t>Requires covered entities to protect against any reasonably anticipated threats or hazards, and reasonably anticipated unpermitted uses or disclosures, to the security or integrity of ePHI</a:t>
            </a:r>
          </a:p>
          <a:p>
            <a:r>
              <a:rPr lang="en-US" dirty="0"/>
              <a:t>Entities must have Administrative, Physical, and Technical safeguards.</a:t>
            </a:r>
          </a:p>
          <a:p>
            <a:pPr lvl="1"/>
            <a:r>
              <a:rPr lang="en-US" dirty="0"/>
              <a:t>Administrative: Policies and procedures regarding how staff use electronic media that stores ePHI, policies regarding changing of Passwords </a:t>
            </a:r>
          </a:p>
          <a:p>
            <a:pPr lvl="1"/>
            <a:r>
              <a:rPr lang="en-US" dirty="0"/>
              <a:t>Physical: Limited access to locked server room, sign in/out logs</a:t>
            </a:r>
          </a:p>
          <a:p>
            <a:pPr lvl="1"/>
            <a:r>
              <a:rPr lang="en-US" dirty="0"/>
              <a:t>Technical: Use of encrypted devices, automatic logouts after inactivity </a:t>
            </a:r>
          </a:p>
          <a:p>
            <a:pPr marL="0" indent="0">
              <a:buNone/>
            </a:pPr>
            <a:r>
              <a:rPr lang="en-US" b="1" u="sng" dirty="0"/>
              <a:t>HITECH Act </a:t>
            </a:r>
            <a:r>
              <a:rPr lang="en-US" dirty="0"/>
              <a:t>– Extended these requirements to covered entities’ Business Associates.</a:t>
            </a:r>
          </a:p>
          <a:p>
            <a:endParaRPr lang="en-US" dirty="0"/>
          </a:p>
        </p:txBody>
      </p:sp>
      <p:sp>
        <p:nvSpPr>
          <p:cNvPr id="4" name="Slide Number Placeholder 3"/>
          <p:cNvSpPr>
            <a:spLocks noGrp="1"/>
          </p:cNvSpPr>
          <p:nvPr>
            <p:ph type="sldNum" sz="quarter" idx="12"/>
          </p:nvPr>
        </p:nvSpPr>
        <p:spPr/>
        <p:txBody>
          <a:bodyPr/>
          <a:lstStyle/>
          <a:p>
            <a:fld id="{2F9E49DC-9F51-4AB8-95F2-513005630985}" type="slidenum">
              <a:rPr lang="en-US" smtClean="0"/>
              <a:t>26</a:t>
            </a:fld>
            <a:endParaRPr lang="en-US" dirty="0"/>
          </a:p>
        </p:txBody>
      </p:sp>
      <p:sp>
        <p:nvSpPr>
          <p:cNvPr id="6" name="TextBox 5"/>
          <p:cNvSpPr txBox="1"/>
          <p:nvPr/>
        </p:nvSpPr>
        <p:spPr>
          <a:xfrm>
            <a:off x="854015" y="1475117"/>
            <a:ext cx="8151962" cy="707886"/>
          </a:xfrm>
          <a:prstGeom prst="rect">
            <a:avLst/>
          </a:prstGeom>
          <a:noFill/>
        </p:spPr>
        <p:txBody>
          <a:bodyPr wrap="square" rtlCol="0">
            <a:spAutoFit/>
          </a:bodyPr>
          <a:lstStyle/>
          <a:p>
            <a:pPr lvl="0" algn="ctr"/>
            <a:r>
              <a:rPr lang="en-US" sz="4000" dirty="0">
                <a:solidFill>
                  <a:prstClr val="black"/>
                </a:solidFill>
                <a:latin typeface="Aharoni" panose="02010803020104030203" pitchFamily="2" charset="-79"/>
                <a:cs typeface="Aharoni" panose="02010803020104030203" pitchFamily="2" charset="-79"/>
              </a:rPr>
              <a:t>Mental Health Records - HIPAA</a:t>
            </a:r>
          </a:p>
        </p:txBody>
      </p:sp>
    </p:spTree>
    <p:extLst>
      <p:ext uri="{BB962C8B-B14F-4D97-AF65-F5344CB8AC3E}">
        <p14:creationId xmlns:p14="http://schemas.microsoft.com/office/powerpoint/2010/main" val="393043708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448574"/>
            <a:ext cx="8596668" cy="1000913"/>
          </a:xfrm>
        </p:spPr>
        <p:txBody>
          <a:bodyPr>
            <a:normAutofit fontScale="90000"/>
          </a:bodyPr>
          <a:lstStyle/>
          <a:p>
            <a:pPr algn="ctr"/>
            <a:r>
              <a:rPr lang="en-US" sz="3200" dirty="0">
                <a:solidFill>
                  <a:srgbClr val="90C226">
                    <a:lumMod val="50000"/>
                  </a:srgbClr>
                </a:solidFill>
              </a:rPr>
              <a:t>PRIVACY &amp; CONFIDENTIALITY</a:t>
            </a:r>
            <a:br>
              <a:rPr lang="en-US" sz="3200" dirty="0">
                <a:solidFill>
                  <a:srgbClr val="90C226">
                    <a:lumMod val="50000"/>
                  </a:srgbClr>
                </a:solidFill>
              </a:rPr>
            </a:br>
            <a:r>
              <a:rPr lang="en-US" sz="3200" dirty="0">
                <a:solidFill>
                  <a:srgbClr val="90C226">
                    <a:lumMod val="50000"/>
                  </a:srgbClr>
                </a:solidFill>
              </a:rPr>
              <a:t>Behavioral Health Records</a:t>
            </a:r>
            <a:endParaRPr lang="en-US" dirty="0">
              <a:solidFill>
                <a:schemeClr val="accent1">
                  <a:lumMod val="50000"/>
                </a:schemeClr>
              </a:solidFill>
            </a:endParaRPr>
          </a:p>
        </p:txBody>
      </p:sp>
      <p:sp>
        <p:nvSpPr>
          <p:cNvPr id="3" name="Content Placeholder 2"/>
          <p:cNvSpPr>
            <a:spLocks noGrp="1"/>
          </p:cNvSpPr>
          <p:nvPr>
            <p:ph idx="1"/>
          </p:nvPr>
        </p:nvSpPr>
        <p:spPr>
          <a:xfrm>
            <a:off x="677334" y="2066665"/>
            <a:ext cx="10515600" cy="4339822"/>
          </a:xfrm>
        </p:spPr>
        <p:txBody>
          <a:bodyPr>
            <a:normAutofit/>
          </a:bodyPr>
          <a:lstStyle/>
          <a:p>
            <a:pPr marL="0" lvl="0" indent="0">
              <a:buClr>
                <a:srgbClr val="90C226"/>
              </a:buClr>
              <a:buNone/>
            </a:pPr>
            <a:r>
              <a:rPr lang="en-US" sz="1700" b="1" u="sng" dirty="0">
                <a:solidFill>
                  <a:prstClr val="black">
                    <a:lumMod val="75000"/>
                    <a:lumOff val="25000"/>
                  </a:prstClr>
                </a:solidFill>
              </a:rPr>
              <a:t>HIPAA Privacy Rule </a:t>
            </a:r>
            <a:r>
              <a:rPr lang="en-US" sz="1700" dirty="0">
                <a:solidFill>
                  <a:prstClr val="black">
                    <a:lumMod val="75000"/>
                    <a:lumOff val="25000"/>
                  </a:prstClr>
                </a:solidFill>
              </a:rPr>
              <a:t>– “A covered entity may not use or disclose protected health information, except as permitted or required…”</a:t>
            </a:r>
          </a:p>
          <a:p>
            <a:pPr lvl="0">
              <a:buClr>
                <a:srgbClr val="90C226"/>
              </a:buClr>
            </a:pPr>
            <a:r>
              <a:rPr lang="en-US" sz="1500" dirty="0">
                <a:solidFill>
                  <a:prstClr val="black">
                    <a:lumMod val="75000"/>
                    <a:lumOff val="25000"/>
                  </a:prstClr>
                </a:solidFill>
              </a:rPr>
              <a:t>“Use” means internal review or use of PHI (training, customer service, quality improvement)</a:t>
            </a:r>
          </a:p>
          <a:p>
            <a:pPr lvl="0">
              <a:buClr>
                <a:srgbClr val="90C226"/>
              </a:buClr>
            </a:pPr>
            <a:r>
              <a:rPr lang="en-US" sz="1500" dirty="0">
                <a:solidFill>
                  <a:prstClr val="black">
                    <a:lumMod val="75000"/>
                    <a:lumOff val="25000"/>
                  </a:prstClr>
                </a:solidFill>
              </a:rPr>
              <a:t>“Disclose” means release of PHI externally (faxing records to a provider)</a:t>
            </a:r>
          </a:p>
          <a:p>
            <a:pPr lvl="0">
              <a:buClr>
                <a:srgbClr val="90C226"/>
              </a:buClr>
            </a:pPr>
            <a:r>
              <a:rPr lang="en-US" sz="1500" dirty="0">
                <a:solidFill>
                  <a:prstClr val="black">
                    <a:lumMod val="75000"/>
                    <a:lumOff val="25000"/>
                  </a:prstClr>
                </a:solidFill>
              </a:rPr>
              <a:t>The “Minimum Necessary” information should be disclosed when use or disclosure is permitted or required. This means only the least amount of information that is necessary to accomplish the intended purpose of the use or disclosure should be requested. </a:t>
            </a:r>
          </a:p>
          <a:p>
            <a:pPr lvl="1">
              <a:buClr>
                <a:srgbClr val="90C226"/>
              </a:buClr>
            </a:pPr>
            <a:r>
              <a:rPr lang="en-US" sz="1300" dirty="0">
                <a:solidFill>
                  <a:prstClr val="black">
                    <a:lumMod val="75000"/>
                    <a:lumOff val="25000"/>
                  </a:prstClr>
                </a:solidFill>
              </a:rPr>
              <a:t>EXAMPLE: External Provider receives a request for Consumer A’s records from </a:t>
            </a:r>
            <a:r>
              <a:rPr lang="en-US" sz="1300" dirty="0">
                <a:solidFill>
                  <a:srgbClr val="00B0F0"/>
                </a:solidFill>
              </a:rPr>
              <a:t>NMRE</a:t>
            </a:r>
            <a:r>
              <a:rPr lang="en-US" sz="1300" dirty="0">
                <a:solidFill>
                  <a:prstClr val="black">
                    <a:lumMod val="75000"/>
                    <a:lumOff val="25000"/>
                  </a:prstClr>
                </a:solidFill>
              </a:rPr>
              <a:t>, for the purpose of auditing a single date of service. External Provider should provide only the information necessary for </a:t>
            </a:r>
            <a:r>
              <a:rPr lang="en-US" sz="1300" dirty="0">
                <a:solidFill>
                  <a:srgbClr val="00B0F0"/>
                </a:solidFill>
              </a:rPr>
              <a:t>NMRE</a:t>
            </a:r>
            <a:r>
              <a:rPr lang="en-US" sz="1300" dirty="0">
                <a:solidFill>
                  <a:prstClr val="black">
                    <a:lumMod val="75000"/>
                    <a:lumOff val="25000"/>
                  </a:prstClr>
                </a:solidFill>
              </a:rPr>
              <a:t> to perform the audit.</a:t>
            </a:r>
          </a:p>
          <a:p>
            <a:pPr>
              <a:buClr>
                <a:srgbClr val="90C226"/>
              </a:buClr>
            </a:pPr>
            <a:r>
              <a:rPr lang="en-US" sz="1500" dirty="0">
                <a:solidFill>
                  <a:prstClr val="black">
                    <a:lumMod val="75000"/>
                    <a:lumOff val="25000"/>
                  </a:prstClr>
                </a:solidFill>
              </a:rPr>
              <a:t>“Need to know” </a:t>
            </a:r>
          </a:p>
          <a:p>
            <a:pPr>
              <a:buClr>
                <a:srgbClr val="90C226"/>
              </a:buClr>
            </a:pPr>
            <a:r>
              <a:rPr lang="en-US" sz="1700" dirty="0">
                <a:solidFill>
                  <a:prstClr val="black">
                    <a:lumMod val="75000"/>
                    <a:lumOff val="25000"/>
                  </a:prstClr>
                </a:solidFill>
              </a:rPr>
              <a:t>The most common use or disclosure of PHI is for “TPO”, or Treatment, Payment, or Operations</a:t>
            </a:r>
          </a:p>
          <a:p>
            <a:pPr lvl="1">
              <a:buClr>
                <a:srgbClr val="90C226"/>
              </a:buClr>
            </a:pPr>
            <a:r>
              <a:rPr lang="en-US" sz="1500" dirty="0">
                <a:solidFill>
                  <a:prstClr val="black">
                    <a:lumMod val="75000"/>
                    <a:lumOff val="25000"/>
                  </a:prstClr>
                </a:solidFill>
              </a:rPr>
              <a:t>HIPAA allows for the use or disclosure of PHI for the purpose of TPO without consumer consent</a:t>
            </a:r>
          </a:p>
          <a:p>
            <a:pPr lvl="1">
              <a:buClr>
                <a:srgbClr val="90C226"/>
              </a:buClr>
            </a:pPr>
            <a:r>
              <a:rPr lang="en-US" sz="1500" dirty="0">
                <a:solidFill>
                  <a:prstClr val="black">
                    <a:lumMod val="75000"/>
                    <a:lumOff val="25000"/>
                  </a:prstClr>
                </a:solidFill>
              </a:rPr>
              <a:t>HOWEVER, the Michigan Mental Health Code is </a:t>
            </a:r>
            <a:r>
              <a:rPr lang="en-US" sz="1500" b="1" u="sng" dirty="0">
                <a:solidFill>
                  <a:srgbClr val="FF0000"/>
                </a:solidFill>
              </a:rPr>
              <a:t>MORE RESTRICTIVE </a:t>
            </a:r>
            <a:r>
              <a:rPr lang="en-US" sz="1500" dirty="0">
                <a:solidFill>
                  <a:prstClr val="black">
                    <a:lumMod val="75000"/>
                    <a:lumOff val="25000"/>
                  </a:prstClr>
                </a:solidFill>
              </a:rPr>
              <a:t>and allows disclosure of PHI for Treatment, Payment, and Coordination of Care without consumer consent. </a:t>
            </a:r>
          </a:p>
          <a:p>
            <a:pPr lvl="0">
              <a:buClr>
                <a:srgbClr val="90C226"/>
              </a:buClr>
            </a:pPr>
            <a:endParaRPr lang="en-US" sz="1500" dirty="0">
              <a:solidFill>
                <a:prstClr val="black">
                  <a:lumMod val="75000"/>
                  <a:lumOff val="25000"/>
                </a:prstClr>
              </a:solidFill>
            </a:endParaRPr>
          </a:p>
          <a:p>
            <a:pPr lvl="1">
              <a:buClr>
                <a:srgbClr val="90C226"/>
              </a:buClr>
            </a:pPr>
            <a:endParaRPr lang="en-US" sz="1500" dirty="0">
              <a:solidFill>
                <a:prstClr val="black">
                  <a:lumMod val="75000"/>
                  <a:lumOff val="25000"/>
                </a:prstClr>
              </a:solidFill>
            </a:endParaRPr>
          </a:p>
        </p:txBody>
      </p:sp>
      <p:sp>
        <p:nvSpPr>
          <p:cNvPr id="4" name="Slide Number Placeholder 3"/>
          <p:cNvSpPr>
            <a:spLocks noGrp="1"/>
          </p:cNvSpPr>
          <p:nvPr>
            <p:ph type="sldNum" sz="quarter" idx="12"/>
          </p:nvPr>
        </p:nvSpPr>
        <p:spPr/>
        <p:txBody>
          <a:bodyPr/>
          <a:lstStyle/>
          <a:p>
            <a:fld id="{2F9E49DC-9F51-4AB8-95F2-513005630985}" type="slidenum">
              <a:rPr lang="en-US" smtClean="0"/>
              <a:t>27</a:t>
            </a:fld>
            <a:endParaRPr lang="en-US" dirty="0"/>
          </a:p>
        </p:txBody>
      </p:sp>
      <p:sp>
        <p:nvSpPr>
          <p:cNvPr id="5" name="TextBox 4"/>
          <p:cNvSpPr txBox="1"/>
          <p:nvPr/>
        </p:nvSpPr>
        <p:spPr>
          <a:xfrm>
            <a:off x="502871" y="1358779"/>
            <a:ext cx="8997351" cy="707886"/>
          </a:xfrm>
          <a:prstGeom prst="rect">
            <a:avLst/>
          </a:prstGeom>
          <a:noFill/>
        </p:spPr>
        <p:txBody>
          <a:bodyPr wrap="square" rtlCol="0">
            <a:spAutoFit/>
          </a:bodyPr>
          <a:lstStyle/>
          <a:p>
            <a:pPr algn="ctr"/>
            <a:r>
              <a:rPr lang="en-US" sz="4000" dirty="0">
                <a:latin typeface="Aharoni" panose="02010803020104030203" pitchFamily="2" charset="-79"/>
                <a:cs typeface="Aharoni" panose="02010803020104030203" pitchFamily="2" charset="-79"/>
              </a:rPr>
              <a:t>Mental Health Records - HIPAA</a:t>
            </a:r>
          </a:p>
        </p:txBody>
      </p:sp>
    </p:spTree>
    <p:extLst>
      <p:ext uri="{BB962C8B-B14F-4D97-AF65-F5344CB8AC3E}">
        <p14:creationId xmlns:p14="http://schemas.microsoft.com/office/powerpoint/2010/main" val="353519297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943155"/>
          </a:xfrm>
        </p:spPr>
        <p:txBody>
          <a:bodyPr>
            <a:normAutofit fontScale="90000"/>
          </a:bodyPr>
          <a:lstStyle/>
          <a:p>
            <a:pPr algn="ctr"/>
            <a:r>
              <a:rPr lang="en-US" sz="2900" dirty="0">
                <a:solidFill>
                  <a:srgbClr val="90C226">
                    <a:lumMod val="50000"/>
                  </a:srgbClr>
                </a:solidFill>
              </a:rPr>
              <a:t>PRIVACY &amp; CONFIDENTIALITY</a:t>
            </a:r>
            <a:br>
              <a:rPr lang="en-US" sz="2900" dirty="0">
                <a:solidFill>
                  <a:srgbClr val="90C226">
                    <a:lumMod val="50000"/>
                  </a:srgbClr>
                </a:solidFill>
              </a:rPr>
            </a:br>
            <a:r>
              <a:rPr lang="en-US" sz="2900" dirty="0">
                <a:solidFill>
                  <a:srgbClr val="90C226">
                    <a:lumMod val="50000"/>
                  </a:srgbClr>
                </a:solidFill>
              </a:rPr>
              <a:t>Behavioral Health Records</a:t>
            </a:r>
            <a:endParaRPr lang="en-US" dirty="0"/>
          </a:p>
        </p:txBody>
      </p:sp>
      <p:sp>
        <p:nvSpPr>
          <p:cNvPr id="3" name="Content Placeholder 2"/>
          <p:cNvSpPr>
            <a:spLocks noGrp="1"/>
          </p:cNvSpPr>
          <p:nvPr>
            <p:ph idx="1"/>
          </p:nvPr>
        </p:nvSpPr>
        <p:spPr>
          <a:xfrm>
            <a:off x="677334" y="2629231"/>
            <a:ext cx="9959036" cy="3880773"/>
          </a:xfrm>
        </p:spPr>
        <p:txBody>
          <a:bodyPr/>
          <a:lstStyle/>
          <a:p>
            <a:pPr marL="0" lvl="0" indent="0">
              <a:buClr>
                <a:srgbClr val="90C226"/>
              </a:buClr>
              <a:buNone/>
            </a:pPr>
            <a:r>
              <a:rPr lang="en-US" sz="1700" b="1" u="sng" dirty="0">
                <a:solidFill>
                  <a:prstClr val="black">
                    <a:lumMod val="75000"/>
                    <a:lumOff val="25000"/>
                  </a:prstClr>
                </a:solidFill>
              </a:rPr>
              <a:t>Michigan Mental Health Code – Confidentiality (MCL 330.1748)</a:t>
            </a:r>
          </a:p>
          <a:p>
            <a:pPr lvl="0">
              <a:buClr>
                <a:srgbClr val="90C226"/>
              </a:buClr>
            </a:pPr>
            <a:r>
              <a:rPr lang="en-US" sz="1700" dirty="0">
                <a:solidFill>
                  <a:prstClr val="black">
                    <a:lumMod val="75000"/>
                    <a:lumOff val="25000"/>
                  </a:prstClr>
                </a:solidFill>
              </a:rPr>
              <a:t> “Information in the record of a recipient, and other information acquired in the course of providing mental health services to a recipient, shall be kept confidential and shall not be open to public inspection. The information may be disclosed outside the department, community mental health services program, licensed facility, or contract provider, whichever is the holder of the record, only in the circumstances and under the conditions set forth in this section or section 748a.”</a:t>
            </a:r>
          </a:p>
          <a:p>
            <a:pPr lvl="0">
              <a:buClr>
                <a:srgbClr val="90C226"/>
              </a:buClr>
            </a:pPr>
            <a:r>
              <a:rPr lang="en-US" sz="1700" b="1" dirty="0">
                <a:solidFill>
                  <a:prstClr val="black">
                    <a:lumMod val="75000"/>
                    <a:lumOff val="25000"/>
                  </a:prstClr>
                </a:solidFill>
              </a:rPr>
              <a:t>Amended effective April 10, 2017 to allow for disclosure of PHI for Treatment, Payment, and Coordination of Care </a:t>
            </a:r>
            <a:r>
              <a:rPr lang="en-US" sz="1700" b="1" u="sng" dirty="0">
                <a:solidFill>
                  <a:prstClr val="black">
                    <a:lumMod val="75000"/>
                    <a:lumOff val="25000"/>
                  </a:prstClr>
                </a:solidFill>
              </a:rPr>
              <a:t>in accordance with HIPAA. </a:t>
            </a:r>
          </a:p>
          <a:p>
            <a:pPr lvl="0">
              <a:buClr>
                <a:srgbClr val="90C226"/>
              </a:buClr>
            </a:pPr>
            <a:r>
              <a:rPr lang="en-US" sz="1700" dirty="0">
                <a:solidFill>
                  <a:prstClr val="black">
                    <a:lumMod val="75000"/>
                    <a:lumOff val="25000"/>
                  </a:prstClr>
                </a:solidFill>
              </a:rPr>
              <a:t>Best Practice: Always obtain a valid Release of Information to ensure compliance with the MI Mental Health Code. If you have questions regarding exceptions to this rule, contact the CMHSP Compliance Officer.  </a:t>
            </a:r>
          </a:p>
        </p:txBody>
      </p:sp>
      <p:sp>
        <p:nvSpPr>
          <p:cNvPr id="4" name="Slide Number Placeholder 3"/>
          <p:cNvSpPr>
            <a:spLocks noGrp="1"/>
          </p:cNvSpPr>
          <p:nvPr>
            <p:ph type="sldNum" sz="quarter" idx="12"/>
          </p:nvPr>
        </p:nvSpPr>
        <p:spPr/>
        <p:txBody>
          <a:bodyPr/>
          <a:lstStyle/>
          <a:p>
            <a:fld id="{2F9E49DC-9F51-4AB8-95F2-513005630985}" type="slidenum">
              <a:rPr lang="en-US" smtClean="0"/>
              <a:t>28</a:t>
            </a:fld>
            <a:endParaRPr lang="en-US" dirty="0"/>
          </a:p>
        </p:txBody>
      </p:sp>
      <p:sp>
        <p:nvSpPr>
          <p:cNvPr id="5" name="TextBox 4"/>
          <p:cNvSpPr txBox="1"/>
          <p:nvPr/>
        </p:nvSpPr>
        <p:spPr>
          <a:xfrm>
            <a:off x="718229" y="1388853"/>
            <a:ext cx="8514877" cy="1323439"/>
          </a:xfrm>
          <a:prstGeom prst="rect">
            <a:avLst/>
          </a:prstGeom>
          <a:noFill/>
        </p:spPr>
        <p:txBody>
          <a:bodyPr wrap="square" rtlCol="0">
            <a:spAutoFit/>
          </a:bodyPr>
          <a:lstStyle/>
          <a:p>
            <a:pPr lvl="0" algn="ctr"/>
            <a:r>
              <a:rPr lang="en-US" sz="4000" dirty="0">
                <a:solidFill>
                  <a:prstClr val="black"/>
                </a:solidFill>
                <a:latin typeface="Aharoni" panose="02010803020104030203" pitchFamily="2" charset="-79"/>
                <a:cs typeface="Aharoni" panose="02010803020104030203" pitchFamily="2" charset="-79"/>
              </a:rPr>
              <a:t>Mental Health Records – MI Mental Health Code</a:t>
            </a:r>
          </a:p>
        </p:txBody>
      </p:sp>
    </p:spTree>
    <p:extLst>
      <p:ext uri="{BB962C8B-B14F-4D97-AF65-F5344CB8AC3E}">
        <p14:creationId xmlns:p14="http://schemas.microsoft.com/office/powerpoint/2010/main" val="353355500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943155"/>
          </a:xfrm>
        </p:spPr>
        <p:txBody>
          <a:bodyPr>
            <a:normAutofit fontScale="90000"/>
          </a:bodyPr>
          <a:lstStyle/>
          <a:p>
            <a:pPr algn="ctr"/>
            <a:r>
              <a:rPr lang="en-US" sz="2900" dirty="0">
                <a:solidFill>
                  <a:srgbClr val="90C226">
                    <a:lumMod val="50000"/>
                  </a:srgbClr>
                </a:solidFill>
              </a:rPr>
              <a:t>PRIVACY &amp; CONFIDENTIALITY</a:t>
            </a:r>
            <a:br>
              <a:rPr lang="en-US" sz="2900" dirty="0">
                <a:solidFill>
                  <a:srgbClr val="90C226">
                    <a:lumMod val="50000"/>
                  </a:srgbClr>
                </a:solidFill>
              </a:rPr>
            </a:br>
            <a:r>
              <a:rPr lang="en-US" sz="2900" dirty="0">
                <a:solidFill>
                  <a:srgbClr val="90C226">
                    <a:lumMod val="50000"/>
                  </a:srgbClr>
                </a:solidFill>
              </a:rPr>
              <a:t>Behavioral Health Records</a:t>
            </a:r>
            <a:endParaRPr lang="en-US" dirty="0"/>
          </a:p>
        </p:txBody>
      </p:sp>
      <p:sp>
        <p:nvSpPr>
          <p:cNvPr id="3" name="Content Placeholder 2"/>
          <p:cNvSpPr>
            <a:spLocks noGrp="1"/>
          </p:cNvSpPr>
          <p:nvPr>
            <p:ph idx="1"/>
          </p:nvPr>
        </p:nvSpPr>
        <p:spPr>
          <a:xfrm>
            <a:off x="677334" y="2629231"/>
            <a:ext cx="9959036" cy="3880773"/>
          </a:xfrm>
        </p:spPr>
        <p:txBody>
          <a:bodyPr>
            <a:normAutofit lnSpcReduction="10000"/>
          </a:bodyPr>
          <a:lstStyle/>
          <a:p>
            <a:pPr>
              <a:buClr>
                <a:srgbClr val="90C226"/>
              </a:buClr>
            </a:pPr>
            <a:r>
              <a:rPr lang="en-US" sz="1700" b="1" u="sng" dirty="0">
                <a:solidFill>
                  <a:prstClr val="black">
                    <a:lumMod val="75000"/>
                    <a:lumOff val="25000"/>
                  </a:prstClr>
                </a:solidFill>
              </a:rPr>
              <a:t>TREATMENT:</a:t>
            </a:r>
            <a:r>
              <a:rPr lang="en-US" sz="1700" b="1" dirty="0">
                <a:solidFill>
                  <a:prstClr val="black">
                    <a:lumMod val="75000"/>
                    <a:lumOff val="25000"/>
                  </a:prstClr>
                </a:solidFill>
              </a:rPr>
              <a:t> </a:t>
            </a:r>
            <a:r>
              <a:rPr lang="en-US" sz="1700" dirty="0">
                <a:solidFill>
                  <a:prstClr val="black">
                    <a:lumMod val="75000"/>
                    <a:lumOff val="25000"/>
                  </a:prstClr>
                </a:solidFill>
              </a:rPr>
              <a:t>The provision, coordination, or management of health care and related services by one or more health care providers, including the coordination or management of health care by a health care provider with a third party; consultation between health care providers relating to a patient; or referral of a patient for health care from one health care provider to another. </a:t>
            </a:r>
          </a:p>
          <a:p>
            <a:pPr>
              <a:buClr>
                <a:srgbClr val="90C226"/>
              </a:buClr>
            </a:pPr>
            <a:r>
              <a:rPr lang="en-US" sz="1700" b="1" u="sng" dirty="0">
                <a:solidFill>
                  <a:prstClr val="black">
                    <a:lumMod val="75000"/>
                    <a:lumOff val="25000"/>
                  </a:prstClr>
                </a:solidFill>
              </a:rPr>
              <a:t>PAYMENT:</a:t>
            </a:r>
            <a:r>
              <a:rPr lang="en-US" sz="1700" b="1" dirty="0">
                <a:solidFill>
                  <a:prstClr val="black">
                    <a:lumMod val="75000"/>
                    <a:lumOff val="25000"/>
                  </a:prstClr>
                </a:solidFill>
              </a:rPr>
              <a:t> </a:t>
            </a:r>
            <a:r>
              <a:rPr lang="en-US" sz="1700" dirty="0">
                <a:solidFill>
                  <a:prstClr val="black">
                    <a:lumMod val="75000"/>
                    <a:lumOff val="25000"/>
                  </a:prstClr>
                </a:solidFill>
              </a:rPr>
              <a:t>Activities undertaken by (1) A health plan to obtain premiums or to determine or fulfill its responsibility for coverage and provision of benefits under the health plan; or (2) A health care provider or health plan to provide reimbursement for the provision of health care. </a:t>
            </a:r>
          </a:p>
          <a:p>
            <a:pPr lvl="1">
              <a:buClr>
                <a:srgbClr val="90C226"/>
              </a:buClr>
            </a:pPr>
            <a:r>
              <a:rPr lang="en-US" sz="1500" b="1" u="sng" dirty="0">
                <a:solidFill>
                  <a:prstClr val="black">
                    <a:lumMod val="75000"/>
                    <a:lumOff val="25000"/>
                  </a:prstClr>
                </a:solidFill>
              </a:rPr>
              <a:t>Includes:</a:t>
            </a:r>
            <a:r>
              <a:rPr lang="en-US" sz="1500" b="1" dirty="0">
                <a:solidFill>
                  <a:prstClr val="black">
                    <a:lumMod val="75000"/>
                    <a:lumOff val="25000"/>
                  </a:prstClr>
                </a:solidFill>
              </a:rPr>
              <a:t> </a:t>
            </a:r>
            <a:r>
              <a:rPr lang="en-US" sz="1500" dirty="0">
                <a:solidFill>
                  <a:prstClr val="black">
                    <a:lumMod val="75000"/>
                    <a:lumOff val="25000"/>
                  </a:prstClr>
                </a:solidFill>
              </a:rPr>
              <a:t>eligibility/coverage determinations; COB; adjudication of claims; billing; medical necessity review; utilization review activities including preauthorization, and concurrent and retrospective review. </a:t>
            </a:r>
          </a:p>
          <a:p>
            <a:pPr>
              <a:buClr>
                <a:srgbClr val="90C226"/>
              </a:buClr>
            </a:pPr>
            <a:r>
              <a:rPr lang="en-US" sz="1700" b="1" u="sng" dirty="0">
                <a:solidFill>
                  <a:prstClr val="black">
                    <a:lumMod val="75000"/>
                    <a:lumOff val="25000"/>
                  </a:prstClr>
                </a:solidFill>
              </a:rPr>
              <a:t>Coordination of Care:</a:t>
            </a:r>
            <a:r>
              <a:rPr lang="en-US" sz="1700" dirty="0">
                <a:solidFill>
                  <a:prstClr val="black">
                    <a:lumMod val="75000"/>
                    <a:lumOff val="25000"/>
                  </a:prstClr>
                </a:solidFill>
              </a:rPr>
              <a:t> Not specifically defined by HIPAA or the MI Mental Health Code.</a:t>
            </a:r>
          </a:p>
          <a:p>
            <a:pPr lvl="1">
              <a:buClr>
                <a:srgbClr val="90C226"/>
              </a:buClr>
            </a:pPr>
            <a:r>
              <a:rPr lang="en-US" sz="1500" dirty="0">
                <a:solidFill>
                  <a:prstClr val="black">
                    <a:lumMod val="75000"/>
                    <a:lumOff val="25000"/>
                  </a:prstClr>
                </a:solidFill>
              </a:rPr>
              <a:t>If PHI is being shared between health care providers, it may fall under the purpose of “Treatment”. </a:t>
            </a:r>
          </a:p>
          <a:p>
            <a:pPr lvl="1">
              <a:buClr>
                <a:srgbClr val="90C226"/>
              </a:buClr>
            </a:pPr>
            <a:r>
              <a:rPr lang="en-US" sz="1500" dirty="0">
                <a:solidFill>
                  <a:prstClr val="black">
                    <a:lumMod val="75000"/>
                    <a:lumOff val="25000"/>
                  </a:prstClr>
                </a:solidFill>
              </a:rPr>
              <a:t>If PHI is being shared between entities that are not health care providers (ex. PIHP and MHP), then disclosure of PHI is limited to entities that have a current or past relationship with the consumer who is the subject of the PHI, and the PHI must pertain to such relationship (45 CFR 164.506(c)(4)). </a:t>
            </a:r>
            <a:endParaRPr lang="en-US" sz="1500" b="1" u="sng" dirty="0">
              <a:solidFill>
                <a:prstClr val="black">
                  <a:lumMod val="75000"/>
                  <a:lumOff val="25000"/>
                </a:prstClr>
              </a:solidFill>
            </a:endParaRPr>
          </a:p>
        </p:txBody>
      </p:sp>
      <p:sp>
        <p:nvSpPr>
          <p:cNvPr id="4" name="Slide Number Placeholder 3"/>
          <p:cNvSpPr>
            <a:spLocks noGrp="1"/>
          </p:cNvSpPr>
          <p:nvPr>
            <p:ph type="sldNum" sz="quarter" idx="12"/>
          </p:nvPr>
        </p:nvSpPr>
        <p:spPr/>
        <p:txBody>
          <a:bodyPr/>
          <a:lstStyle/>
          <a:p>
            <a:fld id="{2F9E49DC-9F51-4AB8-95F2-513005630985}" type="slidenum">
              <a:rPr lang="en-US" smtClean="0"/>
              <a:t>29</a:t>
            </a:fld>
            <a:endParaRPr lang="en-US" dirty="0"/>
          </a:p>
        </p:txBody>
      </p:sp>
      <p:sp>
        <p:nvSpPr>
          <p:cNvPr id="5" name="TextBox 4"/>
          <p:cNvSpPr txBox="1"/>
          <p:nvPr/>
        </p:nvSpPr>
        <p:spPr>
          <a:xfrm>
            <a:off x="718229" y="1388853"/>
            <a:ext cx="8514877" cy="1323439"/>
          </a:xfrm>
          <a:prstGeom prst="rect">
            <a:avLst/>
          </a:prstGeom>
          <a:noFill/>
        </p:spPr>
        <p:txBody>
          <a:bodyPr wrap="square" rtlCol="0">
            <a:spAutoFit/>
          </a:bodyPr>
          <a:lstStyle/>
          <a:p>
            <a:pPr lvl="0" algn="ctr"/>
            <a:r>
              <a:rPr lang="en-US" sz="4000" dirty="0">
                <a:solidFill>
                  <a:prstClr val="black"/>
                </a:solidFill>
                <a:latin typeface="Aharoni" panose="02010803020104030203" pitchFamily="2" charset="-79"/>
                <a:cs typeface="Aharoni" panose="02010803020104030203" pitchFamily="2" charset="-79"/>
              </a:rPr>
              <a:t>Mental Health Records – MI Mental Health Code</a:t>
            </a:r>
          </a:p>
        </p:txBody>
      </p:sp>
    </p:spTree>
    <p:extLst>
      <p:ext uri="{BB962C8B-B14F-4D97-AF65-F5344CB8AC3E}">
        <p14:creationId xmlns:p14="http://schemas.microsoft.com/office/powerpoint/2010/main" val="51359074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z="2800" dirty="0">
                <a:solidFill>
                  <a:srgbClr val="90C226">
                    <a:lumMod val="50000"/>
                  </a:srgbClr>
                </a:solidFill>
              </a:rPr>
              <a:t>PRIVACY &amp; CONFIDENTIALITY</a:t>
            </a:r>
            <a:br>
              <a:rPr lang="en-US" sz="2800" dirty="0">
                <a:solidFill>
                  <a:srgbClr val="90C226">
                    <a:lumMod val="50000"/>
                  </a:srgbClr>
                </a:solidFill>
              </a:rPr>
            </a:br>
            <a:r>
              <a:rPr lang="en-US" sz="2800" dirty="0">
                <a:solidFill>
                  <a:srgbClr val="90C226">
                    <a:lumMod val="50000"/>
                  </a:srgbClr>
                </a:solidFill>
              </a:rPr>
              <a:t>Behavioral Health Records</a:t>
            </a:r>
            <a:br>
              <a:rPr lang="en-US" sz="2800" dirty="0">
                <a:solidFill>
                  <a:srgbClr val="90C226">
                    <a:lumMod val="50000"/>
                  </a:srgbClr>
                </a:solidFill>
              </a:rPr>
            </a:br>
            <a:r>
              <a:rPr lang="en-US" sz="4400" dirty="0">
                <a:solidFill>
                  <a:schemeClr val="tx1"/>
                </a:solidFill>
                <a:latin typeface="Aharoni" panose="02010803020104030203" pitchFamily="2" charset="-79"/>
                <a:cs typeface="Aharoni" panose="02010803020104030203" pitchFamily="2" charset="-79"/>
              </a:rPr>
              <a:t>HIV/AIDS Information</a:t>
            </a:r>
          </a:p>
        </p:txBody>
      </p:sp>
      <p:sp>
        <p:nvSpPr>
          <p:cNvPr id="4" name="Slide Number Placeholder 3"/>
          <p:cNvSpPr>
            <a:spLocks noGrp="1"/>
          </p:cNvSpPr>
          <p:nvPr>
            <p:ph type="sldNum" sz="quarter" idx="12"/>
          </p:nvPr>
        </p:nvSpPr>
        <p:spPr/>
        <p:txBody>
          <a:bodyPr/>
          <a:lstStyle/>
          <a:p>
            <a:fld id="{2F9E49DC-9F51-4AB8-95F2-513005630985}" type="slidenum">
              <a:rPr lang="en-US" smtClean="0"/>
              <a:t>30</a:t>
            </a:fld>
            <a:endParaRPr lang="en-US" dirty="0"/>
          </a:p>
        </p:txBody>
      </p:sp>
      <p:pic>
        <p:nvPicPr>
          <p:cNvPr id="1027" name="Picture 1" descr="image0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94268" y="2115475"/>
            <a:ext cx="7620000" cy="4291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841499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917448"/>
          </a:xfrm>
        </p:spPr>
        <p:txBody>
          <a:bodyPr/>
          <a:lstStyle/>
          <a:p>
            <a:pPr algn="ctr"/>
            <a:r>
              <a:rPr lang="en-US" sz="2600" dirty="0">
                <a:solidFill>
                  <a:srgbClr val="90C226">
                    <a:lumMod val="50000"/>
                  </a:srgbClr>
                </a:solidFill>
              </a:rPr>
              <a:t>PRIVACY &amp; CONFIDENTIALITY</a:t>
            </a:r>
            <a:br>
              <a:rPr lang="en-US" sz="2600" dirty="0">
                <a:solidFill>
                  <a:srgbClr val="90C226">
                    <a:lumMod val="50000"/>
                  </a:srgbClr>
                </a:solidFill>
              </a:rPr>
            </a:br>
            <a:r>
              <a:rPr lang="en-US" sz="2600" dirty="0">
                <a:solidFill>
                  <a:srgbClr val="90C226">
                    <a:lumMod val="50000"/>
                  </a:srgbClr>
                </a:solidFill>
              </a:rPr>
              <a:t>Behavioral Health Records</a:t>
            </a:r>
            <a:endParaRPr lang="en-US" dirty="0"/>
          </a:p>
        </p:txBody>
      </p:sp>
      <p:sp>
        <p:nvSpPr>
          <p:cNvPr id="3" name="Content Placeholder 2"/>
          <p:cNvSpPr>
            <a:spLocks noGrp="1"/>
          </p:cNvSpPr>
          <p:nvPr>
            <p:ph idx="1"/>
          </p:nvPr>
        </p:nvSpPr>
        <p:spPr>
          <a:xfrm>
            <a:off x="822960" y="2234934"/>
            <a:ext cx="8596668" cy="4330458"/>
          </a:xfrm>
        </p:spPr>
        <p:txBody>
          <a:bodyPr>
            <a:normAutofit/>
          </a:bodyPr>
          <a:lstStyle/>
          <a:p>
            <a:r>
              <a:rPr lang="en-US" dirty="0"/>
              <a:t>A breach occurs when there is an unauthorized acquisition, access, use, or disclosure of PHI that compromises the security or privacy of that information.  </a:t>
            </a:r>
          </a:p>
          <a:p>
            <a:r>
              <a:rPr lang="en-US" dirty="0"/>
              <a:t>Depending on the circumstances, a breach may require notice to the consumer that his/her information was inappropriately released, mitigation efforts such as credit monitoring, notification to local media, and/or notification to the Office for Civil Rights (OCR). </a:t>
            </a:r>
          </a:p>
          <a:p>
            <a:r>
              <a:rPr lang="en-US" dirty="0">
                <a:solidFill>
                  <a:srgbClr val="FF0000"/>
                </a:solidFill>
              </a:rPr>
              <a:t>If you suspect or know of any situation involving a potential breach, it is your responsibility to report it to the Compliance Department. </a:t>
            </a:r>
          </a:p>
          <a:p>
            <a:r>
              <a:rPr lang="en-US" dirty="0"/>
              <a:t>Examples: </a:t>
            </a:r>
          </a:p>
          <a:p>
            <a:pPr lvl="1"/>
            <a:r>
              <a:rPr lang="en-US" dirty="0"/>
              <a:t>Sending a letter containing PHI to the wrong address</a:t>
            </a:r>
          </a:p>
          <a:p>
            <a:pPr lvl="1"/>
            <a:r>
              <a:rPr lang="en-US" dirty="0"/>
              <a:t>Medical records/laptop being lost or stolen</a:t>
            </a:r>
          </a:p>
          <a:p>
            <a:pPr lvl="1"/>
            <a:r>
              <a:rPr lang="en-US" dirty="0"/>
              <a:t>Posting about a consumer on social media </a:t>
            </a:r>
          </a:p>
        </p:txBody>
      </p:sp>
      <p:sp>
        <p:nvSpPr>
          <p:cNvPr id="4" name="Slide Number Placeholder 3"/>
          <p:cNvSpPr>
            <a:spLocks noGrp="1"/>
          </p:cNvSpPr>
          <p:nvPr>
            <p:ph type="sldNum" sz="quarter" idx="12"/>
          </p:nvPr>
        </p:nvSpPr>
        <p:spPr/>
        <p:txBody>
          <a:bodyPr/>
          <a:lstStyle/>
          <a:p>
            <a:fld id="{2F9E49DC-9F51-4AB8-95F2-513005630985}" type="slidenum">
              <a:rPr lang="en-US" smtClean="0"/>
              <a:t>31</a:t>
            </a:fld>
            <a:endParaRPr lang="en-US" dirty="0"/>
          </a:p>
        </p:txBody>
      </p:sp>
      <p:sp>
        <p:nvSpPr>
          <p:cNvPr id="5" name="TextBox 4"/>
          <p:cNvSpPr txBox="1"/>
          <p:nvPr/>
        </p:nvSpPr>
        <p:spPr>
          <a:xfrm>
            <a:off x="822960" y="1527048"/>
            <a:ext cx="8375904" cy="707886"/>
          </a:xfrm>
          <a:prstGeom prst="rect">
            <a:avLst/>
          </a:prstGeom>
          <a:noFill/>
        </p:spPr>
        <p:txBody>
          <a:bodyPr wrap="square" rtlCol="0">
            <a:spAutoFit/>
          </a:bodyPr>
          <a:lstStyle/>
          <a:p>
            <a:pPr algn="ctr"/>
            <a:r>
              <a:rPr lang="en-US" sz="4000" dirty="0">
                <a:latin typeface="Aharoni" panose="02010803020104030203" pitchFamily="2" charset="-79"/>
                <a:cs typeface="Aharoni" panose="02010803020104030203" pitchFamily="2" charset="-79"/>
              </a:rPr>
              <a:t>Breach Notification</a:t>
            </a:r>
          </a:p>
        </p:txBody>
      </p:sp>
    </p:spTree>
    <p:extLst>
      <p:ext uri="{BB962C8B-B14F-4D97-AF65-F5344CB8AC3E}">
        <p14:creationId xmlns:p14="http://schemas.microsoft.com/office/powerpoint/2010/main" val="89020838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917448"/>
          </a:xfrm>
        </p:spPr>
        <p:txBody>
          <a:bodyPr/>
          <a:lstStyle/>
          <a:p>
            <a:pPr algn="ctr"/>
            <a:r>
              <a:rPr lang="en-US" sz="2600" dirty="0">
                <a:solidFill>
                  <a:srgbClr val="90C226">
                    <a:lumMod val="50000"/>
                  </a:srgbClr>
                </a:solidFill>
              </a:rPr>
              <a:t>PRIVACY &amp; CONFIDENTIALITY</a:t>
            </a:r>
            <a:br>
              <a:rPr lang="en-US" sz="2600" dirty="0">
                <a:solidFill>
                  <a:srgbClr val="90C226">
                    <a:lumMod val="50000"/>
                  </a:srgbClr>
                </a:solidFill>
              </a:rPr>
            </a:br>
            <a:r>
              <a:rPr lang="en-US" sz="2600" dirty="0">
                <a:solidFill>
                  <a:srgbClr val="90C226">
                    <a:lumMod val="50000"/>
                  </a:srgbClr>
                </a:solidFill>
              </a:rPr>
              <a:t>Behavioral Health Records</a:t>
            </a:r>
            <a:endParaRPr lang="en-US" dirty="0"/>
          </a:p>
        </p:txBody>
      </p:sp>
      <p:sp>
        <p:nvSpPr>
          <p:cNvPr id="4" name="Slide Number Placeholder 3"/>
          <p:cNvSpPr>
            <a:spLocks noGrp="1"/>
          </p:cNvSpPr>
          <p:nvPr>
            <p:ph type="sldNum" sz="quarter" idx="12"/>
          </p:nvPr>
        </p:nvSpPr>
        <p:spPr/>
        <p:txBody>
          <a:bodyPr/>
          <a:lstStyle/>
          <a:p>
            <a:fld id="{2F9E49DC-9F51-4AB8-95F2-513005630985}" type="slidenum">
              <a:rPr lang="en-US" smtClean="0"/>
              <a:t>32</a:t>
            </a:fld>
            <a:endParaRPr lang="en-US" dirty="0"/>
          </a:p>
        </p:txBody>
      </p:sp>
      <p:sp>
        <p:nvSpPr>
          <p:cNvPr id="6" name="Rectangle 5"/>
          <p:cNvSpPr/>
          <p:nvPr/>
        </p:nvSpPr>
        <p:spPr>
          <a:xfrm>
            <a:off x="4209272" y="147935"/>
            <a:ext cx="1532792" cy="461665"/>
          </a:xfrm>
          <a:prstGeom prst="rect">
            <a:avLst/>
          </a:prstGeom>
        </p:spPr>
        <p:txBody>
          <a:bodyPr wrap="none">
            <a:spAutoFit/>
          </a:bodyPr>
          <a:lstStyle/>
          <a:p>
            <a:r>
              <a:rPr lang="en-US" sz="2400" dirty="0">
                <a:solidFill>
                  <a:srgbClr val="FF0000"/>
                </a:solidFill>
                <a:latin typeface="Aharoni" panose="02010803020104030203" pitchFamily="2" charset="-79"/>
                <a:cs typeface="Aharoni" panose="02010803020104030203" pitchFamily="2" charset="-79"/>
              </a:rPr>
              <a:t>PRACTICE</a:t>
            </a:r>
          </a:p>
        </p:txBody>
      </p:sp>
      <p:sp>
        <p:nvSpPr>
          <p:cNvPr id="7" name="Rectangle 6"/>
          <p:cNvSpPr/>
          <p:nvPr/>
        </p:nvSpPr>
        <p:spPr>
          <a:xfrm>
            <a:off x="2835498" y="1431593"/>
            <a:ext cx="4280339" cy="707886"/>
          </a:xfrm>
          <a:prstGeom prst="rect">
            <a:avLst/>
          </a:prstGeom>
        </p:spPr>
        <p:txBody>
          <a:bodyPr wrap="none">
            <a:spAutoFit/>
          </a:bodyPr>
          <a:lstStyle/>
          <a:p>
            <a:pPr algn="ctr"/>
            <a:r>
              <a:rPr lang="en-US" sz="4000" dirty="0">
                <a:latin typeface="Aharoni" panose="02010803020104030203" pitchFamily="2" charset="-79"/>
                <a:cs typeface="Aharoni" panose="02010803020104030203" pitchFamily="2" charset="-79"/>
              </a:rPr>
              <a:t>TRUE OR FALSE??</a:t>
            </a:r>
          </a:p>
        </p:txBody>
      </p:sp>
      <p:sp>
        <p:nvSpPr>
          <p:cNvPr id="8" name="TextBox 7"/>
          <p:cNvSpPr txBox="1"/>
          <p:nvPr/>
        </p:nvSpPr>
        <p:spPr>
          <a:xfrm>
            <a:off x="439590" y="2234934"/>
            <a:ext cx="4225860" cy="923330"/>
          </a:xfrm>
          <a:prstGeom prst="rect">
            <a:avLst/>
          </a:prstGeom>
        </p:spPr>
        <p:style>
          <a:lnRef idx="2">
            <a:schemeClr val="accent5"/>
          </a:lnRef>
          <a:fillRef idx="1">
            <a:schemeClr val="lt1"/>
          </a:fillRef>
          <a:effectRef idx="0">
            <a:schemeClr val="accent5"/>
          </a:effectRef>
          <a:fontRef idx="minor">
            <a:schemeClr val="dk1"/>
          </a:fontRef>
        </p:style>
        <p:txBody>
          <a:bodyPr wrap="square" rtlCol="0">
            <a:spAutoFit/>
          </a:bodyPr>
          <a:lstStyle/>
          <a:p>
            <a:r>
              <a:rPr lang="en-US" dirty="0"/>
              <a:t>Behavioral health providers cannot ever share my records without my permission.</a:t>
            </a:r>
          </a:p>
        </p:txBody>
      </p:sp>
      <p:sp>
        <p:nvSpPr>
          <p:cNvPr id="9" name="TextBox 8"/>
          <p:cNvSpPr txBox="1"/>
          <p:nvPr/>
        </p:nvSpPr>
        <p:spPr>
          <a:xfrm>
            <a:off x="4887100" y="2511933"/>
            <a:ext cx="1709928" cy="369332"/>
          </a:xfrm>
          <a:prstGeom prst="rect">
            <a:avLst/>
          </a:prstGeom>
        </p:spPr>
        <p:style>
          <a:lnRef idx="2">
            <a:schemeClr val="accent5"/>
          </a:lnRef>
          <a:fillRef idx="1">
            <a:schemeClr val="lt1"/>
          </a:fillRef>
          <a:effectRef idx="0">
            <a:schemeClr val="accent5"/>
          </a:effectRef>
          <a:fontRef idx="minor">
            <a:schemeClr val="dk1"/>
          </a:fontRef>
        </p:style>
        <p:txBody>
          <a:bodyPr wrap="square" rtlCol="0">
            <a:spAutoFit/>
          </a:bodyPr>
          <a:lstStyle/>
          <a:p>
            <a:pPr algn="ctr"/>
            <a:r>
              <a:rPr lang="en-US" b="1" dirty="0"/>
              <a:t>FALSE</a:t>
            </a:r>
          </a:p>
        </p:txBody>
      </p:sp>
      <p:sp>
        <p:nvSpPr>
          <p:cNvPr id="10" name="TextBox 9"/>
          <p:cNvSpPr txBox="1"/>
          <p:nvPr/>
        </p:nvSpPr>
        <p:spPr>
          <a:xfrm>
            <a:off x="6818678" y="2139479"/>
            <a:ext cx="4711906" cy="954107"/>
          </a:xfrm>
          <a:prstGeom prst="rect">
            <a:avLst/>
          </a:prstGeom>
        </p:spPr>
        <p:style>
          <a:lnRef idx="2">
            <a:schemeClr val="accent5"/>
          </a:lnRef>
          <a:fillRef idx="1">
            <a:schemeClr val="lt1"/>
          </a:fillRef>
          <a:effectRef idx="0">
            <a:schemeClr val="accent5"/>
          </a:effectRef>
          <a:fontRef idx="minor">
            <a:schemeClr val="dk1"/>
          </a:fontRef>
        </p:style>
        <p:txBody>
          <a:bodyPr wrap="square" rtlCol="0">
            <a:spAutoFit/>
          </a:bodyPr>
          <a:lstStyle/>
          <a:p>
            <a:r>
              <a:rPr lang="en-US" sz="1400" dirty="0"/>
              <a:t>HIPAA, the MI MHC, and 42 CFR Part 2 all contain specific exceptions for when PHI may be shared without first obtaining patient consent. Check with your Compliance Officer to verify if an exception applies. </a:t>
            </a:r>
          </a:p>
        </p:txBody>
      </p:sp>
      <p:sp>
        <p:nvSpPr>
          <p:cNvPr id="11" name="TextBox 10"/>
          <p:cNvSpPr txBox="1"/>
          <p:nvPr/>
        </p:nvSpPr>
        <p:spPr>
          <a:xfrm>
            <a:off x="439590" y="3367463"/>
            <a:ext cx="4225860" cy="646331"/>
          </a:xfrm>
          <a:prstGeom prst="rect">
            <a:avLst/>
          </a:prstGeom>
        </p:spPr>
        <p:style>
          <a:lnRef idx="2">
            <a:schemeClr val="accent4"/>
          </a:lnRef>
          <a:fillRef idx="1">
            <a:schemeClr val="lt1"/>
          </a:fillRef>
          <a:effectRef idx="0">
            <a:schemeClr val="accent4"/>
          </a:effectRef>
          <a:fontRef idx="minor">
            <a:schemeClr val="dk1"/>
          </a:fontRef>
        </p:style>
        <p:txBody>
          <a:bodyPr wrap="square" rtlCol="0">
            <a:spAutoFit/>
          </a:bodyPr>
          <a:lstStyle/>
          <a:p>
            <a:r>
              <a:rPr lang="en-US" dirty="0"/>
              <a:t>Protected Health Information (PHI) cannot be shared by email. </a:t>
            </a:r>
          </a:p>
        </p:txBody>
      </p:sp>
      <p:sp>
        <p:nvSpPr>
          <p:cNvPr id="12" name="TextBox 11"/>
          <p:cNvSpPr txBox="1"/>
          <p:nvPr/>
        </p:nvSpPr>
        <p:spPr>
          <a:xfrm>
            <a:off x="4887100" y="3505962"/>
            <a:ext cx="1709928" cy="369332"/>
          </a:xfrm>
          <a:prstGeom prst="rect">
            <a:avLst/>
          </a:prstGeom>
        </p:spPr>
        <p:style>
          <a:lnRef idx="2">
            <a:schemeClr val="accent4"/>
          </a:lnRef>
          <a:fillRef idx="1">
            <a:schemeClr val="lt1"/>
          </a:fillRef>
          <a:effectRef idx="0">
            <a:schemeClr val="accent4"/>
          </a:effectRef>
          <a:fontRef idx="minor">
            <a:schemeClr val="dk1"/>
          </a:fontRef>
        </p:style>
        <p:txBody>
          <a:bodyPr wrap="square" rtlCol="0">
            <a:spAutoFit/>
          </a:bodyPr>
          <a:lstStyle/>
          <a:p>
            <a:pPr algn="ctr"/>
            <a:r>
              <a:rPr lang="en-US" b="1" dirty="0"/>
              <a:t>FALSE</a:t>
            </a:r>
          </a:p>
        </p:txBody>
      </p:sp>
      <p:sp>
        <p:nvSpPr>
          <p:cNvPr id="13" name="TextBox 12"/>
          <p:cNvSpPr txBox="1"/>
          <p:nvPr/>
        </p:nvSpPr>
        <p:spPr>
          <a:xfrm>
            <a:off x="6818678" y="3367463"/>
            <a:ext cx="4711906" cy="954107"/>
          </a:xfrm>
          <a:prstGeom prst="rect">
            <a:avLst/>
          </a:prstGeom>
        </p:spPr>
        <p:style>
          <a:lnRef idx="2">
            <a:schemeClr val="accent4"/>
          </a:lnRef>
          <a:fillRef idx="1">
            <a:schemeClr val="lt1"/>
          </a:fillRef>
          <a:effectRef idx="0">
            <a:schemeClr val="accent4"/>
          </a:effectRef>
          <a:fontRef idx="minor">
            <a:schemeClr val="dk1"/>
          </a:fontRef>
        </p:style>
        <p:txBody>
          <a:bodyPr wrap="square" rtlCol="0">
            <a:spAutoFit/>
          </a:bodyPr>
          <a:lstStyle/>
          <a:p>
            <a:r>
              <a:rPr lang="en-US" sz="1400" dirty="0"/>
              <a:t>Before sending any PHI electronically, check your agency’s policies and make sure that it is encrypted or otherwise protected, and that it is addressed to the correct recipient. </a:t>
            </a:r>
          </a:p>
        </p:txBody>
      </p:sp>
      <p:sp>
        <p:nvSpPr>
          <p:cNvPr id="14" name="TextBox 13"/>
          <p:cNvSpPr txBox="1"/>
          <p:nvPr/>
        </p:nvSpPr>
        <p:spPr>
          <a:xfrm>
            <a:off x="439590" y="4222993"/>
            <a:ext cx="4225860" cy="2031325"/>
          </a:xfrm>
          <a:prstGeom prst="rect">
            <a:avLst/>
          </a:prstGeom>
        </p:spPr>
        <p:style>
          <a:lnRef idx="2">
            <a:schemeClr val="accent3"/>
          </a:lnRef>
          <a:fillRef idx="1">
            <a:schemeClr val="lt1"/>
          </a:fillRef>
          <a:effectRef idx="0">
            <a:schemeClr val="accent3"/>
          </a:effectRef>
          <a:fontRef idx="minor">
            <a:schemeClr val="dk1"/>
          </a:fontRef>
        </p:style>
        <p:txBody>
          <a:bodyPr wrap="square" rtlCol="0">
            <a:spAutoFit/>
          </a:bodyPr>
          <a:lstStyle/>
          <a:p>
            <a:r>
              <a:rPr lang="en-US" dirty="0"/>
              <a:t>If your agency receives a request from a provider for a patient’s most recent Treatment Plan (mental health only) to assist that provider in appropriately treating the patient, it is acceptable to send the provider the patient’s entire record. </a:t>
            </a:r>
          </a:p>
        </p:txBody>
      </p:sp>
      <p:sp>
        <p:nvSpPr>
          <p:cNvPr id="15" name="TextBox 14"/>
          <p:cNvSpPr txBox="1"/>
          <p:nvPr/>
        </p:nvSpPr>
        <p:spPr>
          <a:xfrm>
            <a:off x="4887100" y="4970550"/>
            <a:ext cx="1709928" cy="369332"/>
          </a:xfrm>
          <a:prstGeom prst="rect">
            <a:avLst/>
          </a:prstGeom>
        </p:spPr>
        <p:style>
          <a:lnRef idx="2">
            <a:schemeClr val="accent3"/>
          </a:lnRef>
          <a:fillRef idx="1">
            <a:schemeClr val="lt1"/>
          </a:fillRef>
          <a:effectRef idx="0">
            <a:schemeClr val="accent3"/>
          </a:effectRef>
          <a:fontRef idx="minor">
            <a:schemeClr val="dk1"/>
          </a:fontRef>
        </p:style>
        <p:txBody>
          <a:bodyPr wrap="square" rtlCol="0">
            <a:spAutoFit/>
          </a:bodyPr>
          <a:lstStyle/>
          <a:p>
            <a:pPr algn="ctr"/>
            <a:r>
              <a:rPr lang="en-US" b="1" dirty="0"/>
              <a:t>FALSE</a:t>
            </a:r>
          </a:p>
        </p:txBody>
      </p:sp>
      <p:sp>
        <p:nvSpPr>
          <p:cNvPr id="17" name="TextBox 16"/>
          <p:cNvSpPr txBox="1"/>
          <p:nvPr/>
        </p:nvSpPr>
        <p:spPr>
          <a:xfrm>
            <a:off x="6818678" y="4595447"/>
            <a:ext cx="4711906" cy="1169551"/>
          </a:xfrm>
          <a:prstGeom prst="rect">
            <a:avLst/>
          </a:prstGeom>
        </p:spPr>
        <p:style>
          <a:lnRef idx="2">
            <a:schemeClr val="accent3"/>
          </a:lnRef>
          <a:fillRef idx="1">
            <a:schemeClr val="lt1"/>
          </a:fillRef>
          <a:effectRef idx="0">
            <a:schemeClr val="accent3"/>
          </a:effectRef>
          <a:fontRef idx="minor">
            <a:schemeClr val="dk1"/>
          </a:fontRef>
        </p:style>
        <p:txBody>
          <a:bodyPr wrap="square" rtlCol="0">
            <a:spAutoFit/>
          </a:bodyPr>
          <a:lstStyle/>
          <a:p>
            <a:r>
              <a:rPr lang="en-US" sz="1400" dirty="0"/>
              <a:t>Non-SUD PHI can be shared without an ROI for Treatment, Payment, and Coordination of Care purposes in accordance with HIPAA. HOWEVER, only the minimum amount of information necessary to accomplish the purpose of the disclosure may be disclosed. </a:t>
            </a:r>
          </a:p>
        </p:txBody>
      </p:sp>
    </p:spTree>
    <p:extLst>
      <p:ext uri="{BB962C8B-B14F-4D97-AF65-F5344CB8AC3E}">
        <p14:creationId xmlns:p14="http://schemas.microsoft.com/office/powerpoint/2010/main" val="23675340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1" presetClass="entr" presetSubtype="0"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p:cTn id="13" dur="1000" fill="hold"/>
                                        <p:tgtEl>
                                          <p:spTgt spid="9"/>
                                        </p:tgtEl>
                                        <p:attrNameLst>
                                          <p:attrName>ppt_w</p:attrName>
                                        </p:attrNameLst>
                                      </p:cBhvr>
                                      <p:tavLst>
                                        <p:tav tm="0">
                                          <p:val>
                                            <p:fltVal val="0"/>
                                          </p:val>
                                        </p:tav>
                                        <p:tav tm="100000">
                                          <p:val>
                                            <p:strVal val="#ppt_w"/>
                                          </p:val>
                                        </p:tav>
                                      </p:tavLst>
                                    </p:anim>
                                    <p:anim calcmode="lin" valueType="num">
                                      <p:cBhvr>
                                        <p:cTn id="14" dur="1000" fill="hold"/>
                                        <p:tgtEl>
                                          <p:spTgt spid="9"/>
                                        </p:tgtEl>
                                        <p:attrNameLst>
                                          <p:attrName>ppt_h</p:attrName>
                                        </p:attrNameLst>
                                      </p:cBhvr>
                                      <p:tavLst>
                                        <p:tav tm="0">
                                          <p:val>
                                            <p:fltVal val="0"/>
                                          </p:val>
                                        </p:tav>
                                        <p:tav tm="100000">
                                          <p:val>
                                            <p:strVal val="#ppt_h"/>
                                          </p:val>
                                        </p:tav>
                                      </p:tavLst>
                                    </p:anim>
                                    <p:anim calcmode="lin" valueType="num">
                                      <p:cBhvr>
                                        <p:cTn id="15" dur="1000" fill="hold"/>
                                        <p:tgtEl>
                                          <p:spTgt spid="9"/>
                                        </p:tgtEl>
                                        <p:attrNameLst>
                                          <p:attrName>style.rotation</p:attrName>
                                        </p:attrNameLst>
                                      </p:cBhvr>
                                      <p:tavLst>
                                        <p:tav tm="0">
                                          <p:val>
                                            <p:fltVal val="90"/>
                                          </p:val>
                                        </p:tav>
                                        <p:tav tm="100000">
                                          <p:val>
                                            <p:fltVal val="0"/>
                                          </p:val>
                                        </p:tav>
                                      </p:tavLst>
                                    </p:anim>
                                    <p:animEffect transition="in" filter="fade">
                                      <p:cBhvr>
                                        <p:cTn id="16" dur="1000"/>
                                        <p:tgtEl>
                                          <p:spTgt spid="9"/>
                                        </p:tgtEl>
                                      </p:cBhvr>
                                    </p:animEffec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500" fill="hold"/>
                                        <p:tgtEl>
                                          <p:spTgt spid="11"/>
                                        </p:tgtEl>
                                        <p:attrNameLst>
                                          <p:attrName>ppt_x</p:attrName>
                                        </p:attrNameLst>
                                      </p:cBhvr>
                                      <p:tavLst>
                                        <p:tav tm="0">
                                          <p:val>
                                            <p:strVal val="#ppt_x"/>
                                          </p:val>
                                        </p:tav>
                                        <p:tav tm="100000">
                                          <p:val>
                                            <p:strVal val="#ppt_x"/>
                                          </p:val>
                                        </p:tav>
                                      </p:tavLst>
                                    </p:anim>
                                    <p:anim calcmode="lin" valueType="num">
                                      <p:cBhvr additive="base">
                                        <p:cTn id="26"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p:cTn id="31" dur="1000" fill="hold"/>
                                        <p:tgtEl>
                                          <p:spTgt spid="12"/>
                                        </p:tgtEl>
                                        <p:attrNameLst>
                                          <p:attrName>ppt_w</p:attrName>
                                        </p:attrNameLst>
                                      </p:cBhvr>
                                      <p:tavLst>
                                        <p:tav tm="0">
                                          <p:val>
                                            <p:fltVal val="0"/>
                                          </p:val>
                                        </p:tav>
                                        <p:tav tm="100000">
                                          <p:val>
                                            <p:strVal val="#ppt_w"/>
                                          </p:val>
                                        </p:tav>
                                      </p:tavLst>
                                    </p:anim>
                                    <p:anim calcmode="lin" valueType="num">
                                      <p:cBhvr>
                                        <p:cTn id="32" dur="1000" fill="hold"/>
                                        <p:tgtEl>
                                          <p:spTgt spid="12"/>
                                        </p:tgtEl>
                                        <p:attrNameLst>
                                          <p:attrName>ppt_h</p:attrName>
                                        </p:attrNameLst>
                                      </p:cBhvr>
                                      <p:tavLst>
                                        <p:tav tm="0">
                                          <p:val>
                                            <p:fltVal val="0"/>
                                          </p:val>
                                        </p:tav>
                                        <p:tav tm="100000">
                                          <p:val>
                                            <p:strVal val="#ppt_h"/>
                                          </p:val>
                                        </p:tav>
                                      </p:tavLst>
                                    </p:anim>
                                    <p:anim calcmode="lin" valueType="num">
                                      <p:cBhvr>
                                        <p:cTn id="33" dur="1000" fill="hold"/>
                                        <p:tgtEl>
                                          <p:spTgt spid="12"/>
                                        </p:tgtEl>
                                        <p:attrNameLst>
                                          <p:attrName>style.rotation</p:attrName>
                                        </p:attrNameLst>
                                      </p:cBhvr>
                                      <p:tavLst>
                                        <p:tav tm="0">
                                          <p:val>
                                            <p:fltVal val="90"/>
                                          </p:val>
                                        </p:tav>
                                        <p:tav tm="100000">
                                          <p:val>
                                            <p:fltVal val="0"/>
                                          </p:val>
                                        </p:tav>
                                      </p:tavLst>
                                    </p:anim>
                                    <p:animEffect transition="in" filter="fade">
                                      <p:cBhvr>
                                        <p:cTn id="34" dur="1000"/>
                                        <p:tgtEl>
                                          <p:spTgt spid="12"/>
                                        </p:tgtEl>
                                      </p:cBhvr>
                                    </p:animEffec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500" fill="hold"/>
                                        <p:tgtEl>
                                          <p:spTgt spid="14"/>
                                        </p:tgtEl>
                                        <p:attrNameLst>
                                          <p:attrName>ppt_x</p:attrName>
                                        </p:attrNameLst>
                                      </p:cBhvr>
                                      <p:tavLst>
                                        <p:tav tm="0">
                                          <p:val>
                                            <p:strVal val="#ppt_x"/>
                                          </p:val>
                                        </p:tav>
                                        <p:tav tm="100000">
                                          <p:val>
                                            <p:strVal val="#ppt_x"/>
                                          </p:val>
                                        </p:tav>
                                      </p:tavLst>
                                    </p:anim>
                                    <p:anim calcmode="lin" valueType="num">
                                      <p:cBhvr additive="base">
                                        <p:cTn id="4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31" presetClass="entr" presetSubtype="0" fill="hold" grpId="0" nodeType="click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p:cTn id="49" dur="1000" fill="hold"/>
                                        <p:tgtEl>
                                          <p:spTgt spid="15"/>
                                        </p:tgtEl>
                                        <p:attrNameLst>
                                          <p:attrName>ppt_w</p:attrName>
                                        </p:attrNameLst>
                                      </p:cBhvr>
                                      <p:tavLst>
                                        <p:tav tm="0">
                                          <p:val>
                                            <p:fltVal val="0"/>
                                          </p:val>
                                        </p:tav>
                                        <p:tav tm="100000">
                                          <p:val>
                                            <p:strVal val="#ppt_w"/>
                                          </p:val>
                                        </p:tav>
                                      </p:tavLst>
                                    </p:anim>
                                    <p:anim calcmode="lin" valueType="num">
                                      <p:cBhvr>
                                        <p:cTn id="50" dur="1000" fill="hold"/>
                                        <p:tgtEl>
                                          <p:spTgt spid="15"/>
                                        </p:tgtEl>
                                        <p:attrNameLst>
                                          <p:attrName>ppt_h</p:attrName>
                                        </p:attrNameLst>
                                      </p:cBhvr>
                                      <p:tavLst>
                                        <p:tav tm="0">
                                          <p:val>
                                            <p:fltVal val="0"/>
                                          </p:val>
                                        </p:tav>
                                        <p:tav tm="100000">
                                          <p:val>
                                            <p:strVal val="#ppt_h"/>
                                          </p:val>
                                        </p:tav>
                                      </p:tavLst>
                                    </p:anim>
                                    <p:anim calcmode="lin" valueType="num">
                                      <p:cBhvr>
                                        <p:cTn id="51" dur="1000" fill="hold"/>
                                        <p:tgtEl>
                                          <p:spTgt spid="15"/>
                                        </p:tgtEl>
                                        <p:attrNameLst>
                                          <p:attrName>style.rotation</p:attrName>
                                        </p:attrNameLst>
                                      </p:cBhvr>
                                      <p:tavLst>
                                        <p:tav tm="0">
                                          <p:val>
                                            <p:fltVal val="90"/>
                                          </p:val>
                                        </p:tav>
                                        <p:tav tm="100000">
                                          <p:val>
                                            <p:fltVal val="0"/>
                                          </p:val>
                                        </p:tav>
                                      </p:tavLst>
                                    </p:anim>
                                    <p:animEffect transition="in" filter="fade">
                                      <p:cBhvr>
                                        <p:cTn id="52" dur="1000"/>
                                        <p:tgtEl>
                                          <p:spTgt spid="15"/>
                                        </p:tgtEl>
                                      </p:cBhvr>
                                    </p:animEffect>
                                  </p:childTnLst>
                                </p:cTn>
                              </p:par>
                            </p:childTnLst>
                          </p:cTn>
                        </p:par>
                      </p:childTnLst>
                    </p:cTn>
                  </p:par>
                  <p:par>
                    <p:cTn id="53" fill="hold">
                      <p:stCondLst>
                        <p:cond delay="indefinite"/>
                      </p:stCondLst>
                      <p:childTnLst>
                        <p:par>
                          <p:cTn id="54" fill="hold">
                            <p:stCondLst>
                              <p:cond delay="0"/>
                            </p:stCondLst>
                            <p:childTnLst>
                              <p:par>
                                <p:cTn id="55" presetID="1" presetClass="entr" presetSubtype="0" fill="hold" grpId="0" nodeType="clickEffect">
                                  <p:stCondLst>
                                    <p:cond delay="0"/>
                                  </p:stCondLst>
                                  <p:childTnLst>
                                    <p:set>
                                      <p:cBhvr>
                                        <p:cTn id="56"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3" grpId="0" animBg="1"/>
      <p:bldP spid="14" grpId="0" animBg="1"/>
      <p:bldP spid="15" grpId="0" animBg="1"/>
      <p:bldP spid="17"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51070" y="166838"/>
            <a:ext cx="8596668" cy="670560"/>
          </a:xfrm>
        </p:spPr>
        <p:txBody>
          <a:bodyPr/>
          <a:lstStyle/>
          <a:p>
            <a:pPr algn="ctr"/>
            <a:r>
              <a:rPr lang="en-US" dirty="0">
                <a:solidFill>
                  <a:schemeClr val="accent1">
                    <a:lumMod val="50000"/>
                  </a:schemeClr>
                </a:solidFill>
              </a:rPr>
              <a:t>Enforcement Bodies</a:t>
            </a:r>
          </a:p>
        </p:txBody>
      </p:sp>
      <p:sp>
        <p:nvSpPr>
          <p:cNvPr id="3" name="Content Placeholder 2"/>
          <p:cNvSpPr>
            <a:spLocks noGrp="1"/>
          </p:cNvSpPr>
          <p:nvPr>
            <p:ph idx="1"/>
          </p:nvPr>
        </p:nvSpPr>
        <p:spPr>
          <a:xfrm>
            <a:off x="851070" y="837398"/>
            <a:ext cx="9627954" cy="5569089"/>
          </a:xfrm>
        </p:spPr>
        <p:txBody>
          <a:bodyPr>
            <a:normAutofit fontScale="92500" lnSpcReduction="20000"/>
          </a:bodyPr>
          <a:lstStyle/>
          <a:p>
            <a:pPr marL="0" lvl="0" indent="0">
              <a:buClr>
                <a:srgbClr val="90C226"/>
              </a:buClr>
              <a:buNone/>
            </a:pPr>
            <a:r>
              <a:rPr lang="en-US" sz="2500" dirty="0">
                <a:solidFill>
                  <a:prstClr val="black">
                    <a:lumMod val="75000"/>
                    <a:lumOff val="25000"/>
                  </a:prstClr>
                </a:solidFill>
              </a:rPr>
              <a:t>Center for Medicare and Medicaid Services (CMS)</a:t>
            </a:r>
          </a:p>
          <a:p>
            <a:pPr lvl="0">
              <a:buClr>
                <a:srgbClr val="90C226"/>
              </a:buClr>
            </a:pPr>
            <a:r>
              <a:rPr lang="en-US" sz="1400" dirty="0">
                <a:solidFill>
                  <a:prstClr val="black">
                    <a:lumMod val="75000"/>
                    <a:lumOff val="25000"/>
                  </a:prstClr>
                </a:solidFill>
              </a:rPr>
              <a:t>Federal Agency with the US Department of Health and Human Services (HHS) that administers the Medicare program and work in partnership with state governments to administer Medicaid programs. </a:t>
            </a:r>
          </a:p>
          <a:p>
            <a:pPr marL="0" lvl="0" indent="0">
              <a:buClr>
                <a:srgbClr val="90C226"/>
              </a:buClr>
              <a:buNone/>
            </a:pPr>
            <a:r>
              <a:rPr lang="en-US" sz="2500" dirty="0">
                <a:solidFill>
                  <a:prstClr val="black">
                    <a:lumMod val="75000"/>
                    <a:lumOff val="25000"/>
                  </a:prstClr>
                </a:solidFill>
              </a:rPr>
              <a:t>Office of the Inspector General (OIG)</a:t>
            </a:r>
          </a:p>
          <a:p>
            <a:pPr>
              <a:buClr>
                <a:srgbClr val="90C226"/>
              </a:buClr>
            </a:pPr>
            <a:r>
              <a:rPr lang="en-US" sz="1400" dirty="0">
                <a:solidFill>
                  <a:prstClr val="black">
                    <a:lumMod val="75000"/>
                    <a:lumOff val="25000"/>
                  </a:prstClr>
                </a:solidFill>
              </a:rPr>
              <a:t>Enforcement division of the Federal Health and Human Services (HHS) agency, and of the Michigan Department of Health and Human Services. </a:t>
            </a:r>
          </a:p>
          <a:p>
            <a:pPr lvl="0">
              <a:buClr>
                <a:srgbClr val="90C226"/>
              </a:buClr>
            </a:pPr>
            <a:r>
              <a:rPr lang="en-US" sz="1400" dirty="0">
                <a:solidFill>
                  <a:prstClr val="black">
                    <a:lumMod val="75000"/>
                    <a:lumOff val="25000"/>
                  </a:prstClr>
                </a:solidFill>
              </a:rPr>
              <a:t>In charge of investigating Fraud, Waste, and Abuse in the Medicaid/Medicare Programs, and pursuing civil judgments under the Civil Monetary Penalties Law.</a:t>
            </a:r>
          </a:p>
          <a:p>
            <a:pPr marL="0" lvl="0" indent="0">
              <a:buClr>
                <a:srgbClr val="90C226"/>
              </a:buClr>
              <a:buNone/>
            </a:pPr>
            <a:r>
              <a:rPr lang="en-US" altLang="en-US" sz="2500" dirty="0">
                <a:solidFill>
                  <a:prstClr val="black">
                    <a:lumMod val="75000"/>
                    <a:lumOff val="25000"/>
                  </a:prstClr>
                </a:solidFill>
              </a:rPr>
              <a:t>Office for Civil Rights (OCR)</a:t>
            </a:r>
          </a:p>
          <a:p>
            <a:pPr lvl="0">
              <a:buClr>
                <a:srgbClr val="90C226"/>
              </a:buClr>
            </a:pPr>
            <a:r>
              <a:rPr lang="en-US" sz="1400" dirty="0">
                <a:solidFill>
                  <a:prstClr val="black">
                    <a:lumMod val="75000"/>
                    <a:lumOff val="25000"/>
                  </a:prstClr>
                </a:solidFill>
              </a:rPr>
              <a:t>In charge of enforcing HIPAA Privacy and Security Rules. Levy huge civil penalties against entities that violate HIPAA. </a:t>
            </a:r>
          </a:p>
          <a:p>
            <a:pPr lvl="0">
              <a:buClr>
                <a:srgbClr val="90C226"/>
              </a:buClr>
            </a:pPr>
            <a:r>
              <a:rPr lang="en-US" altLang="en-US" sz="1400" dirty="0">
                <a:solidFill>
                  <a:prstClr val="black">
                    <a:lumMod val="75000"/>
                    <a:lumOff val="25000"/>
                  </a:prstClr>
                </a:solidFill>
              </a:rPr>
              <a:t>Implement and monitor Corporate Integrity Agreements.</a:t>
            </a:r>
            <a:endParaRPr lang="en-US" altLang="en-US" sz="2500" dirty="0">
              <a:solidFill>
                <a:prstClr val="black">
                  <a:lumMod val="75000"/>
                  <a:lumOff val="25000"/>
                </a:prstClr>
              </a:solidFill>
            </a:endParaRPr>
          </a:p>
          <a:p>
            <a:pPr marL="0" lvl="0" indent="0">
              <a:buClr>
                <a:srgbClr val="90C226"/>
              </a:buClr>
              <a:buNone/>
            </a:pPr>
            <a:r>
              <a:rPr lang="en-US" altLang="en-US" sz="2500" dirty="0">
                <a:solidFill>
                  <a:prstClr val="black">
                    <a:lumMod val="75000"/>
                    <a:lumOff val="25000"/>
                  </a:prstClr>
                </a:solidFill>
              </a:rPr>
              <a:t>Department of Justice (DOJ)</a:t>
            </a:r>
          </a:p>
          <a:p>
            <a:pPr lvl="0">
              <a:buClr>
                <a:srgbClr val="90C226"/>
              </a:buClr>
            </a:pPr>
            <a:r>
              <a:rPr lang="en-US" altLang="en-US" sz="1400" dirty="0">
                <a:solidFill>
                  <a:prstClr val="black">
                    <a:lumMod val="75000"/>
                    <a:lumOff val="25000"/>
                  </a:prstClr>
                </a:solidFill>
              </a:rPr>
              <a:t>Federal enforcement agency in charge of criminally prosecuting individuals/entities under applicable Federal laws. </a:t>
            </a:r>
          </a:p>
          <a:p>
            <a:pPr lvl="0">
              <a:buClr>
                <a:srgbClr val="90C226"/>
              </a:buClr>
            </a:pPr>
            <a:r>
              <a:rPr lang="en-US" altLang="en-US" sz="1400" dirty="0">
                <a:solidFill>
                  <a:prstClr val="black">
                    <a:lumMod val="75000"/>
                    <a:lumOff val="25000"/>
                  </a:prstClr>
                </a:solidFill>
              </a:rPr>
              <a:t>Works collaboratively with the OIG.</a:t>
            </a:r>
          </a:p>
          <a:p>
            <a:pPr marL="0" lvl="0" indent="0">
              <a:buClr>
                <a:srgbClr val="90C226"/>
              </a:buClr>
              <a:buNone/>
            </a:pPr>
            <a:r>
              <a:rPr lang="en-US" altLang="en-US" sz="2500" dirty="0">
                <a:solidFill>
                  <a:prstClr val="black">
                    <a:lumMod val="75000"/>
                    <a:lumOff val="25000"/>
                  </a:prstClr>
                </a:solidFill>
              </a:rPr>
              <a:t>Michigan Attorney General </a:t>
            </a:r>
          </a:p>
          <a:p>
            <a:pPr lvl="0">
              <a:buClr>
                <a:srgbClr val="90C226"/>
              </a:buClr>
            </a:pPr>
            <a:r>
              <a:rPr lang="en-US" altLang="en-US" sz="1400" dirty="0">
                <a:solidFill>
                  <a:prstClr val="black">
                    <a:lumMod val="75000"/>
                    <a:lumOff val="25000"/>
                  </a:prstClr>
                </a:solidFill>
              </a:rPr>
              <a:t>Health Care Fraud Division in charge of investigating Fraud, Waste, and Abuse in the Michigan Medicaid/Medicare Programs. </a:t>
            </a:r>
          </a:p>
          <a:p>
            <a:pPr lvl="0">
              <a:buClr>
                <a:srgbClr val="90C226"/>
              </a:buClr>
            </a:pPr>
            <a:r>
              <a:rPr lang="en-US" altLang="en-US" sz="1400" dirty="0">
                <a:solidFill>
                  <a:prstClr val="black">
                    <a:lumMod val="75000"/>
                    <a:lumOff val="25000"/>
                  </a:prstClr>
                </a:solidFill>
              </a:rPr>
              <a:t>Can prosecute individuals/entities criminally under applicable State laws.</a:t>
            </a:r>
            <a:endParaRPr lang="en-US" altLang="en-US" sz="2500" dirty="0">
              <a:solidFill>
                <a:prstClr val="black">
                  <a:lumMod val="75000"/>
                  <a:lumOff val="25000"/>
                </a:prstClr>
              </a:solidFill>
            </a:endParaRPr>
          </a:p>
        </p:txBody>
      </p:sp>
      <p:sp>
        <p:nvSpPr>
          <p:cNvPr id="4" name="Slide Number Placeholder 3"/>
          <p:cNvSpPr>
            <a:spLocks noGrp="1"/>
          </p:cNvSpPr>
          <p:nvPr>
            <p:ph type="sldNum" sz="quarter" idx="12"/>
          </p:nvPr>
        </p:nvSpPr>
        <p:spPr/>
        <p:txBody>
          <a:bodyPr/>
          <a:lstStyle/>
          <a:p>
            <a:fld id="{2F9E49DC-9F51-4AB8-95F2-513005630985}" type="slidenum">
              <a:rPr lang="en-US" smtClean="0"/>
              <a:t>33</a:t>
            </a:fld>
            <a:endParaRPr lang="en-US" dirty="0"/>
          </a:p>
        </p:txBody>
      </p:sp>
    </p:spTree>
    <p:extLst>
      <p:ext uri="{BB962C8B-B14F-4D97-AF65-F5344CB8AC3E}">
        <p14:creationId xmlns:p14="http://schemas.microsoft.com/office/powerpoint/2010/main" val="401386375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86342"/>
          </a:xfrm>
        </p:spPr>
        <p:txBody>
          <a:bodyPr/>
          <a:lstStyle/>
          <a:p>
            <a:pPr algn="ctr"/>
            <a:r>
              <a:rPr lang="en-US" dirty="0">
                <a:solidFill>
                  <a:schemeClr val="accent1">
                    <a:lumMod val="50000"/>
                  </a:schemeClr>
                </a:solidFill>
              </a:rPr>
              <a:t>Enforcement Efforts</a:t>
            </a:r>
          </a:p>
        </p:txBody>
      </p:sp>
      <p:sp>
        <p:nvSpPr>
          <p:cNvPr id="3" name="Content Placeholder 2"/>
          <p:cNvSpPr>
            <a:spLocks noGrp="1"/>
          </p:cNvSpPr>
          <p:nvPr>
            <p:ph idx="1"/>
          </p:nvPr>
        </p:nvSpPr>
        <p:spPr>
          <a:xfrm>
            <a:off x="838200" y="1270001"/>
            <a:ext cx="8572500" cy="5136486"/>
          </a:xfrm>
        </p:spPr>
        <p:txBody>
          <a:bodyPr>
            <a:normAutofit/>
          </a:bodyPr>
          <a:lstStyle/>
          <a:p>
            <a:r>
              <a:rPr lang="en-US" dirty="0"/>
              <a:t>Office of Civil Rights (OCR) began Phase II HIPAA audits in the Spring of 2016. 167 covered entities were selected from a larger pool of potential auditees for the desk audit portion of the audits, focusing on compliance with HIPAA’s Privacy, Security, and Breach Notification Rules. </a:t>
            </a:r>
          </a:p>
          <a:p>
            <a:r>
              <a:rPr lang="en-US" dirty="0"/>
              <a:t>June 2016 – Catholic Health Care Services of the Archdiocese of Philadelphia (CHCS) agreed to settle potential violations of HIPAA after the theft of a CHCS mobile devise compromised the PHI of hundreds of nursing home residents. CHCS provided management and information technology services as a business associate to six skilled nursing facilities. The total number of individuals affected by the combined breaches was 412. The Resolution Agreement includes a monetary payment of $650,000 and compliance with a Corrective Action Plan. </a:t>
            </a:r>
            <a:r>
              <a:rPr lang="en-US" sz="1600" dirty="0"/>
              <a:t>(source: </a:t>
            </a:r>
            <a:r>
              <a:rPr lang="en-US" sz="1600" dirty="0">
                <a:hlinkClick r:id="rId2"/>
              </a:rPr>
              <a:t>http://www.hhs.gov/hipaa/for-professionals/compliance-enforcement/agreements/catholic-health-care-services/index.html</a:t>
            </a:r>
            <a:r>
              <a:rPr lang="en-US" sz="1600" dirty="0"/>
              <a:t> )</a:t>
            </a:r>
          </a:p>
          <a:p>
            <a:endParaRPr lang="en-US" dirty="0"/>
          </a:p>
        </p:txBody>
      </p:sp>
      <p:sp>
        <p:nvSpPr>
          <p:cNvPr id="4" name="Slide Number Placeholder 3"/>
          <p:cNvSpPr>
            <a:spLocks noGrp="1"/>
          </p:cNvSpPr>
          <p:nvPr>
            <p:ph type="sldNum" sz="quarter" idx="12"/>
          </p:nvPr>
        </p:nvSpPr>
        <p:spPr/>
        <p:txBody>
          <a:bodyPr/>
          <a:lstStyle/>
          <a:p>
            <a:fld id="{2F9E49DC-9F51-4AB8-95F2-513005630985}" type="slidenum">
              <a:rPr lang="en-US" smtClean="0"/>
              <a:t>34</a:t>
            </a:fld>
            <a:endParaRPr lang="en-US" dirty="0"/>
          </a:p>
        </p:txBody>
      </p:sp>
    </p:spTree>
    <p:extLst>
      <p:ext uri="{BB962C8B-B14F-4D97-AF65-F5344CB8AC3E}">
        <p14:creationId xmlns:p14="http://schemas.microsoft.com/office/powerpoint/2010/main" val="67144762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744747"/>
          </a:xfrm>
        </p:spPr>
        <p:txBody>
          <a:bodyPr/>
          <a:lstStyle/>
          <a:p>
            <a:pPr algn="ctr"/>
            <a:r>
              <a:rPr lang="en-US" dirty="0">
                <a:solidFill>
                  <a:srgbClr val="90C226">
                    <a:lumMod val="50000"/>
                  </a:srgbClr>
                </a:solidFill>
              </a:rPr>
              <a:t>REPORTING RESPONSIBILITIES</a:t>
            </a:r>
            <a:endParaRPr lang="en-US" dirty="0"/>
          </a:p>
        </p:txBody>
      </p:sp>
      <p:sp>
        <p:nvSpPr>
          <p:cNvPr id="4" name="Slide Number Placeholder 3"/>
          <p:cNvSpPr>
            <a:spLocks noGrp="1"/>
          </p:cNvSpPr>
          <p:nvPr>
            <p:ph type="sldNum" sz="quarter" idx="12"/>
          </p:nvPr>
        </p:nvSpPr>
        <p:spPr/>
        <p:txBody>
          <a:bodyPr/>
          <a:lstStyle/>
          <a:p>
            <a:fld id="{2F9E49DC-9F51-4AB8-95F2-513005630985}" type="slidenum">
              <a:rPr lang="en-US" smtClean="0"/>
              <a:t>35</a:t>
            </a:fld>
            <a:endParaRPr lang="en-US" dirty="0"/>
          </a:p>
        </p:txBody>
      </p:sp>
      <p:sp>
        <p:nvSpPr>
          <p:cNvPr id="5" name="TextBox 4"/>
          <p:cNvSpPr txBox="1"/>
          <p:nvPr/>
        </p:nvSpPr>
        <p:spPr>
          <a:xfrm>
            <a:off x="677334" y="1184028"/>
            <a:ext cx="8596668" cy="2462213"/>
          </a:xfrm>
          <a:prstGeom prst="rect">
            <a:avLst/>
          </a:prstGeom>
          <a:noFill/>
        </p:spPr>
        <p:txBody>
          <a:bodyPr wrap="square" rtlCol="0">
            <a:spAutoFit/>
          </a:bodyPr>
          <a:lstStyle/>
          <a:p>
            <a:r>
              <a:rPr lang="en-US" sz="2000" b="1" dirty="0"/>
              <a:t>It is your right, and your responsibility to report actual and suspected Compliance violations to the CMHSP’s Compliance Officer and/or NMRE Compliance Officer.</a:t>
            </a:r>
          </a:p>
          <a:p>
            <a:endParaRPr lang="en-US" sz="2000" b="1" dirty="0"/>
          </a:p>
          <a:p>
            <a:r>
              <a:rPr lang="en-US" dirty="0">
                <a:solidFill>
                  <a:srgbClr val="FF0000"/>
                </a:solidFill>
              </a:rPr>
              <a:t>You may not be intimidated, threatened, coerced, discriminated against, or subjected to other retaliatory action for making a good faith report of an actual or suspected violation. </a:t>
            </a:r>
          </a:p>
          <a:p>
            <a:endParaRPr lang="en-US" sz="2000" b="1" dirty="0"/>
          </a:p>
        </p:txBody>
      </p:sp>
      <p:sp>
        <p:nvSpPr>
          <p:cNvPr id="7" name="TextBox 6"/>
          <p:cNvSpPr txBox="1"/>
          <p:nvPr/>
        </p:nvSpPr>
        <p:spPr>
          <a:xfrm>
            <a:off x="677333" y="3700156"/>
            <a:ext cx="4292231" cy="2092881"/>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US" b="1" u="sng" dirty="0">
                <a:solidFill>
                  <a:srgbClr val="00B0F0"/>
                </a:solidFill>
              </a:rPr>
              <a:t>NMRE </a:t>
            </a:r>
            <a:r>
              <a:rPr lang="en-US" b="1" u="sng" dirty="0"/>
              <a:t>Compliance Reporting</a:t>
            </a:r>
          </a:p>
          <a:p>
            <a:endParaRPr lang="en-US" sz="1400" dirty="0"/>
          </a:p>
          <a:p>
            <a:r>
              <a:rPr lang="en-US" sz="1400" b="1" u="sng" dirty="0"/>
              <a:t>Compliance Hotline</a:t>
            </a:r>
            <a:r>
              <a:rPr lang="en-US" sz="1400" dirty="0"/>
              <a:t>: 866-789-5774</a:t>
            </a:r>
          </a:p>
          <a:p>
            <a:r>
              <a:rPr lang="en-US" sz="1400" b="1" u="sng" dirty="0"/>
              <a:t>In-person, by telephone, or via email to</a:t>
            </a:r>
            <a:r>
              <a:rPr lang="en-US" sz="1400" b="1" u="sng" dirty="0" smtClean="0"/>
              <a:t>:</a:t>
            </a:r>
            <a:endParaRPr lang="en-US" sz="1400" dirty="0"/>
          </a:p>
          <a:p>
            <a:r>
              <a:rPr lang="en-US" sz="1400" dirty="0"/>
              <a:t>Compliance Officer</a:t>
            </a:r>
          </a:p>
          <a:p>
            <a:r>
              <a:rPr lang="en-US" sz="1400" dirty="0"/>
              <a:t>1999 Walden Dr.</a:t>
            </a:r>
          </a:p>
          <a:p>
            <a:r>
              <a:rPr lang="en-US" sz="1400" dirty="0"/>
              <a:t>Gaylord, MI 49735</a:t>
            </a:r>
          </a:p>
          <a:p>
            <a:r>
              <a:rPr lang="en-US" sz="1400" u="sng" dirty="0">
                <a:solidFill>
                  <a:schemeClr val="tx1"/>
                </a:solidFill>
                <a:hlinkClick r:id="rId3">
                  <a:extLst>
                    <a:ext uri="{A12FA001-AC4F-418D-AE19-62706E023703}">
                      <ahyp:hlinkClr xmlns="" xmlns:ahyp="http://schemas.microsoft.com/office/drawing/2018/hyperlinkcolor" val="tx"/>
                    </a:ext>
                  </a:extLst>
                </a:hlinkClick>
              </a:rPr>
              <a:t>WWW.NMRE.ORG/Resources/Non</a:t>
            </a:r>
            <a:r>
              <a:rPr lang="en-US" sz="1400" u="sng" dirty="0">
                <a:solidFill>
                  <a:schemeClr val="tx1"/>
                </a:solidFill>
              </a:rPr>
              <a:t> Compliance </a:t>
            </a:r>
            <a:r>
              <a:rPr lang="en-US" sz="1400" u="sng" dirty="0"/>
              <a:t>Form</a:t>
            </a:r>
          </a:p>
          <a:p>
            <a:r>
              <a:rPr lang="en-US" sz="1400" dirty="0" smtClean="0"/>
              <a:t>231.487.9144           Compliancesupport@nmre.org</a:t>
            </a:r>
            <a:endParaRPr lang="en-US" sz="1400" dirty="0"/>
          </a:p>
        </p:txBody>
      </p:sp>
      <p:sp>
        <p:nvSpPr>
          <p:cNvPr id="8" name="TextBox 7"/>
          <p:cNvSpPr txBox="1"/>
          <p:nvPr/>
        </p:nvSpPr>
        <p:spPr>
          <a:xfrm>
            <a:off x="5193792" y="3700156"/>
            <a:ext cx="4361688" cy="2523768"/>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US" b="1" u="sng" dirty="0"/>
              <a:t>Provider Compliance Reporting</a:t>
            </a:r>
          </a:p>
          <a:p>
            <a:endParaRPr lang="en-US" sz="1400" dirty="0"/>
          </a:p>
          <a:p>
            <a:r>
              <a:rPr lang="en-US" sz="1400" b="1" u="sng" dirty="0"/>
              <a:t>Compliance Hotline: </a:t>
            </a:r>
            <a:r>
              <a:rPr lang="en-US" sz="1400" b="1" u="sng" dirty="0" smtClean="0"/>
              <a:t>989-358-7777</a:t>
            </a:r>
            <a:endParaRPr lang="en-US" sz="1400" b="1" u="sng" dirty="0"/>
          </a:p>
          <a:p>
            <a:r>
              <a:rPr lang="en-US" sz="1400" b="1" u="sng" dirty="0" smtClean="0"/>
              <a:t>In-person</a:t>
            </a:r>
            <a:r>
              <a:rPr lang="en-US" sz="1400" b="1" u="sng" dirty="0"/>
              <a:t>, by telephone, or via email to: </a:t>
            </a:r>
            <a:endParaRPr lang="en-US" sz="1400" b="1" u="sng" dirty="0" smtClean="0"/>
          </a:p>
          <a:p>
            <a:r>
              <a:rPr lang="en-US" sz="1400" dirty="0" smtClean="0"/>
              <a:t>Jennifer J. Whyte</a:t>
            </a:r>
          </a:p>
          <a:p>
            <a:r>
              <a:rPr lang="en-US" sz="1400" dirty="0" smtClean="0"/>
              <a:t>Compliance Officer</a:t>
            </a:r>
          </a:p>
          <a:p>
            <a:r>
              <a:rPr lang="en-US" sz="1400" dirty="0" smtClean="0"/>
              <a:t>400 Johnson St.</a:t>
            </a:r>
          </a:p>
          <a:p>
            <a:r>
              <a:rPr lang="en-US" sz="1400" dirty="0" smtClean="0"/>
              <a:t>Alpena, MI 49707</a:t>
            </a:r>
          </a:p>
          <a:p>
            <a:r>
              <a:rPr lang="en-US" sz="1400" dirty="0" smtClean="0"/>
              <a:t>989-358-7741</a:t>
            </a:r>
          </a:p>
          <a:p>
            <a:r>
              <a:rPr lang="en-US" sz="1400" dirty="0" smtClean="0"/>
              <a:t>jwhyte@nemcmh.org</a:t>
            </a:r>
            <a:endParaRPr lang="en-US" sz="1400" dirty="0"/>
          </a:p>
          <a:p>
            <a:endParaRPr lang="en-US" sz="1400" dirty="0"/>
          </a:p>
        </p:txBody>
      </p:sp>
    </p:spTree>
    <p:extLst>
      <p:ext uri="{BB962C8B-B14F-4D97-AF65-F5344CB8AC3E}">
        <p14:creationId xmlns:p14="http://schemas.microsoft.com/office/powerpoint/2010/main" val="3736430873"/>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E54E85F3499F44D8576001EC001355F" ma:contentTypeVersion="11" ma:contentTypeDescription="Create a new document." ma:contentTypeScope="" ma:versionID="70a5574730e30fab9dd556f5a8fd42ac">
  <xsd:schema xmlns:xsd="http://www.w3.org/2001/XMLSchema" xmlns:xs="http://www.w3.org/2001/XMLSchema" xmlns:p="http://schemas.microsoft.com/office/2006/metadata/properties" xmlns:ns2="f5ce6fc8-d689-472d-8984-e4b3d7821247" xmlns:ns3="9d352331-9049-4be6-ac3e-9755d63e21c9" targetNamespace="http://schemas.microsoft.com/office/2006/metadata/properties" ma:root="true" ma:fieldsID="fe02f5ea5df332480f8f851c960f347e" ns2:_="" ns3:_="">
    <xsd:import namespace="f5ce6fc8-d689-472d-8984-e4b3d7821247"/>
    <xsd:import namespace="9d352331-9049-4be6-ac3e-9755d63e21c9"/>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DateTaken" minOccurs="0"/>
                <xsd:element ref="ns2:MediaServiceLocation" minOccurs="0"/>
                <xsd:element ref="ns3:SharedWithUsers" minOccurs="0"/>
                <xsd:element ref="ns3:SharedWithDetails" minOccurs="0"/>
                <xsd:element ref="ns2:Date" minOccurs="0"/>
                <xsd:element ref="ns2:MediaServiceOCR" minOccurs="0"/>
                <xsd:element ref="ns2:MediaServiceEventHashCode" minOccurs="0"/>
                <xsd:element ref="ns2:MediaServiceGeneration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5ce6fc8-d689-472d-8984-e4b3d7821247"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AutoTags" ma:index="10" nillable="true" ma:displayName="MediaServiceAutoTags" ma:description="" ma:internalName="MediaServiceAutoTags" ma:readOnly="true">
      <xsd:simpleType>
        <xsd:restriction base="dms:Text"/>
      </xsd:simpleType>
    </xsd:element>
    <xsd:element name="MediaServiceDateTaken" ma:index="11" nillable="true" ma:displayName="MediaServiceDateTaken" ma:description="" ma:hidden="true" ma:internalName="MediaServiceDateTaken" ma:readOnly="true">
      <xsd:simpleType>
        <xsd:restriction base="dms:Text"/>
      </xsd:simpleType>
    </xsd:element>
    <xsd:element name="MediaServiceLocation" ma:index="12" nillable="true" ma:displayName="MediaServiceLocation" ma:description="" ma:internalName="MediaServiceLocation" ma:readOnly="true">
      <xsd:simpleType>
        <xsd:restriction base="dms:Text"/>
      </xsd:simpleType>
    </xsd:element>
    <xsd:element name="Date" ma:index="15" nillable="true" ma:displayName="Date" ma:format="DateOnly" ma:internalName="Date">
      <xsd:simpleType>
        <xsd:restriction base="dms:DateTime"/>
      </xsd:simpleType>
    </xsd:element>
    <xsd:element name="MediaServiceOCR" ma:index="16" nillable="true" ma:displayName="MediaServiceOCR" ma:internalName="MediaServiceOCR" ma:readOnly="true">
      <xsd:simpleType>
        <xsd:restriction base="dms:Note">
          <xsd:maxLength value="255"/>
        </xsd:restriction>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GenerationTime" ma:index="18" nillable="true" ma:displayName="MediaServiceGenerationTime" ma:hidden="true" ma:internalName="MediaServiceGenerationTim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9d352331-9049-4be6-ac3e-9755d63e21c9" elementFormDefault="qualified">
    <xsd:import namespace="http://schemas.microsoft.com/office/2006/documentManagement/types"/>
    <xsd:import namespace="http://schemas.microsoft.com/office/infopath/2007/PartnerControls"/>
    <xsd:element name="SharedWithUsers" ma:index="13"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description=""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Date xmlns="f5ce6fc8-d689-472d-8984-e4b3d7821247"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23A05CBD-2E6C-4753-9BA3-6968B100720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5ce6fc8-d689-472d-8984-e4b3d7821247"/>
    <ds:schemaRef ds:uri="9d352331-9049-4be6-ac3e-9755d63e21c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9EE49DD-E7D7-4EB4-A49A-B2DB45D79C55}">
  <ds:schemaRefs>
    <ds:schemaRef ds:uri="http://schemas.microsoft.com/office/2006/metadata/properties"/>
    <ds:schemaRef ds:uri="http://purl.org/dc/dcmitype/"/>
    <ds:schemaRef ds:uri="http://purl.org/dc/terms/"/>
    <ds:schemaRef ds:uri="f5ce6fc8-d689-472d-8984-e4b3d7821247"/>
    <ds:schemaRef ds:uri="http://schemas.microsoft.com/office/2006/documentManagement/types"/>
    <ds:schemaRef ds:uri="http://schemas.openxmlformats.org/package/2006/metadata/core-properties"/>
    <ds:schemaRef ds:uri="http://purl.org/dc/elements/1.1/"/>
    <ds:schemaRef ds:uri="http://schemas.microsoft.com/office/infopath/2007/PartnerControls"/>
    <ds:schemaRef ds:uri="9d352331-9049-4be6-ac3e-9755d63e21c9"/>
    <ds:schemaRef ds:uri="http://www.w3.org/XML/1998/namespace"/>
  </ds:schemaRefs>
</ds:datastoreItem>
</file>

<file path=customXml/itemProps3.xml><?xml version="1.0" encoding="utf-8"?>
<ds:datastoreItem xmlns:ds="http://schemas.openxmlformats.org/officeDocument/2006/customXml" ds:itemID="{61DA81A5-F22C-4B59-B05B-29E2B020E17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Facet</Template>
  <TotalTime>2736</TotalTime>
  <Words>4795</Words>
  <Application>Microsoft Office PowerPoint</Application>
  <PresentationFormat>Widescreen</PresentationFormat>
  <Paragraphs>387</Paragraphs>
  <Slides>35</Slides>
  <Notes>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35</vt:i4>
      </vt:variant>
    </vt:vector>
  </HeadingPairs>
  <TitlesOfParts>
    <vt:vector size="42" baseType="lpstr">
      <vt:lpstr>Aharoni</vt:lpstr>
      <vt:lpstr>Arial</vt:lpstr>
      <vt:lpstr>Calibri</vt:lpstr>
      <vt:lpstr>Trebuchet MS</vt:lpstr>
      <vt:lpstr>Wingdings</vt:lpstr>
      <vt:lpstr>Wingdings 3</vt:lpstr>
      <vt:lpstr>Facet</vt:lpstr>
      <vt:lpstr>NMRE~Compliance Training</vt:lpstr>
      <vt:lpstr>COMPLIANCE CONTACT INFORMATION</vt:lpstr>
      <vt:lpstr>PowerPoint Presentation</vt:lpstr>
      <vt:lpstr>What is Compliance?</vt:lpstr>
      <vt:lpstr>The Seven Elements of an Effective Compliance Program </vt:lpstr>
      <vt:lpstr>NMRE STANDARDS OF CONDUCT</vt:lpstr>
      <vt:lpstr>Organizational Ethics</vt:lpstr>
      <vt:lpstr>Organizational Ethics</vt:lpstr>
      <vt:lpstr>Which of the following are actual or potential Conflicts of Interest that should be reported to your supervisor or HR? </vt:lpstr>
      <vt:lpstr>Laws Impacting Healthcare</vt:lpstr>
      <vt:lpstr>Laws Impacting Healthcare</vt:lpstr>
      <vt:lpstr>Laws Impacting Healthcare</vt:lpstr>
      <vt:lpstr>Laws Impacting Healthcare</vt:lpstr>
      <vt:lpstr>PowerPoint Presentation</vt:lpstr>
      <vt:lpstr>Laws Impacting Healthcare</vt:lpstr>
      <vt:lpstr>Laws Impacting Healthcare</vt:lpstr>
      <vt:lpstr>Laws Impacting Healthcare</vt:lpstr>
      <vt:lpstr>Laws Impacting Healthcare</vt:lpstr>
      <vt:lpstr>FRAUD, WASTE, &amp; ABUSE</vt:lpstr>
      <vt:lpstr>FRAUD, WASTE, &amp; ABUSE</vt:lpstr>
      <vt:lpstr>FRAUD, WASTE, &amp; ABUSE</vt:lpstr>
      <vt:lpstr>Service Documentation Requirements</vt:lpstr>
      <vt:lpstr>Medicaid Services Verification </vt:lpstr>
      <vt:lpstr>PRIVACY &amp; CONFIDENTIALITY Behavioral Health Records </vt:lpstr>
      <vt:lpstr>PRIVACY &amp; CONFIDENTIALITY Behavioral Health Records</vt:lpstr>
      <vt:lpstr>PRIVACY &amp; CONFIDENTIALITY Behavioral Health Records</vt:lpstr>
      <vt:lpstr>PRIVACY &amp; CONFIDENTIALITY Behavioral Health Records</vt:lpstr>
      <vt:lpstr>PRIVACY &amp; CONFIDENTIALITY Behavioral Health Records</vt:lpstr>
      <vt:lpstr>PRIVACY &amp; CONFIDENTIALITY Behavioral Health Records</vt:lpstr>
      <vt:lpstr>PRIVACY &amp; CONFIDENTIALITY Behavioral Health Records HIV/AIDS Information</vt:lpstr>
      <vt:lpstr>PRIVACY &amp; CONFIDENTIALITY Behavioral Health Records</vt:lpstr>
      <vt:lpstr>PRIVACY &amp; CONFIDENTIALITY Behavioral Health Records</vt:lpstr>
      <vt:lpstr>Enforcement Bodies</vt:lpstr>
      <vt:lpstr>Enforcement Efforts</vt:lpstr>
      <vt:lpstr>REPORTING RESPONSIBILITIES</vt:lpstr>
    </vt:vector>
  </TitlesOfParts>
  <Company>ITP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SWMBH Reginal Compliance Training</dc:title>
  <dc:creator>Ruth Barrett</dc:creator>
  <cp:lastModifiedBy>Jennifer Whyte</cp:lastModifiedBy>
  <cp:revision>146</cp:revision>
  <cp:lastPrinted>2016-08-09T14:05:20Z</cp:lastPrinted>
  <dcterms:created xsi:type="dcterms:W3CDTF">2016-06-24T11:32:22Z</dcterms:created>
  <dcterms:modified xsi:type="dcterms:W3CDTF">2019-12-20T14:04:15Z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0x0101003E54E85F3499F44D8576001EC001355F</vt:lpwstr>
  </property>
</Properties>
</file>